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75"/>
  </p:notesMasterIdLst>
  <p:sldIdLst>
    <p:sldId id="256" r:id="rId2"/>
    <p:sldId id="378" r:id="rId3"/>
    <p:sldId id="261" r:id="rId4"/>
    <p:sldId id="346" r:id="rId5"/>
    <p:sldId id="375" r:id="rId6"/>
    <p:sldId id="349" r:id="rId7"/>
    <p:sldId id="347" r:id="rId8"/>
    <p:sldId id="317" r:id="rId9"/>
    <p:sldId id="280" r:id="rId10"/>
    <p:sldId id="326" r:id="rId11"/>
    <p:sldId id="290" r:id="rId12"/>
    <p:sldId id="309" r:id="rId13"/>
    <p:sldId id="300" r:id="rId14"/>
    <p:sldId id="328" r:id="rId15"/>
    <p:sldId id="377" r:id="rId16"/>
    <p:sldId id="388" r:id="rId17"/>
    <p:sldId id="381" r:id="rId18"/>
    <p:sldId id="299" r:id="rId19"/>
    <p:sldId id="273" r:id="rId20"/>
    <p:sldId id="338" r:id="rId21"/>
    <p:sldId id="287" r:id="rId22"/>
    <p:sldId id="335" r:id="rId23"/>
    <p:sldId id="379" r:id="rId24"/>
    <p:sldId id="384" r:id="rId25"/>
    <p:sldId id="359" r:id="rId26"/>
    <p:sldId id="360" r:id="rId27"/>
    <p:sldId id="386" r:id="rId28"/>
    <p:sldId id="370" r:id="rId29"/>
    <p:sldId id="373" r:id="rId30"/>
    <p:sldId id="374" r:id="rId31"/>
    <p:sldId id="266" r:id="rId32"/>
    <p:sldId id="264" r:id="rId33"/>
    <p:sldId id="333" r:id="rId34"/>
    <p:sldId id="295" r:id="rId35"/>
    <p:sldId id="302" r:id="rId36"/>
    <p:sldId id="329" r:id="rId37"/>
    <p:sldId id="296" r:id="rId38"/>
    <p:sldId id="262" r:id="rId39"/>
    <p:sldId id="265" r:id="rId40"/>
    <p:sldId id="363" r:id="rId41"/>
    <p:sldId id="364" r:id="rId42"/>
    <p:sldId id="365" r:id="rId43"/>
    <p:sldId id="327" r:id="rId44"/>
    <p:sldId id="319" r:id="rId45"/>
    <p:sldId id="390" r:id="rId46"/>
    <p:sldId id="269" r:id="rId47"/>
    <p:sldId id="331" r:id="rId48"/>
    <p:sldId id="345" r:id="rId49"/>
    <p:sldId id="385" r:id="rId50"/>
    <p:sldId id="314" r:id="rId51"/>
    <p:sldId id="293" r:id="rId52"/>
    <p:sldId id="325" r:id="rId53"/>
    <p:sldId id="277" r:id="rId54"/>
    <p:sldId id="260" r:id="rId55"/>
    <p:sldId id="267" r:id="rId56"/>
    <p:sldId id="315" r:id="rId57"/>
    <p:sldId id="316" r:id="rId58"/>
    <p:sldId id="321" r:id="rId59"/>
    <p:sldId id="274" r:id="rId60"/>
    <p:sldId id="389" r:id="rId61"/>
    <p:sldId id="357" r:id="rId62"/>
    <p:sldId id="376" r:id="rId63"/>
    <p:sldId id="337" r:id="rId64"/>
    <p:sldId id="322" r:id="rId65"/>
    <p:sldId id="323" r:id="rId66"/>
    <p:sldId id="268" r:id="rId67"/>
    <p:sldId id="294" r:id="rId68"/>
    <p:sldId id="320" r:id="rId69"/>
    <p:sldId id="276" r:id="rId70"/>
    <p:sldId id="330" r:id="rId71"/>
    <p:sldId id="285" r:id="rId72"/>
    <p:sldId id="284" r:id="rId73"/>
    <p:sldId id="362" r:id="rId74"/>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94" autoAdjust="0"/>
    <p:restoredTop sz="92636" autoAdjust="0"/>
  </p:normalViewPr>
  <p:slideViewPr>
    <p:cSldViewPr snapToGrid="0">
      <p:cViewPr varScale="1">
        <p:scale>
          <a:sx n="35" d="100"/>
          <a:sy n="35" d="100"/>
        </p:scale>
        <p:origin x="19" y="39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6E819C2-DDE3-4062-AACF-0EC91A648FF7}" type="datetimeFigureOut">
              <a:rPr lang="it-IT" smtClean="0"/>
              <a:pPr/>
              <a:t>11/04/2016</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B619CD-98B8-464E-BADB-845186E42B17}" type="slidenum">
              <a:rPr lang="it-IT" smtClean="0"/>
              <a:pPr/>
              <a:t>‹N›</a:t>
            </a:fld>
            <a:endParaRPr lang="it-IT"/>
          </a:p>
        </p:txBody>
      </p:sp>
    </p:spTree>
    <p:extLst>
      <p:ext uri="{BB962C8B-B14F-4D97-AF65-F5344CB8AC3E}">
        <p14:creationId xmlns:p14="http://schemas.microsoft.com/office/powerpoint/2010/main" val="4103100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2800" dirty="0">
              <a:solidFill>
                <a:schemeClr val="tx1"/>
              </a:solidFill>
              <a:latin typeface="Corbel" panose="020B0503020204020204"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2</a:t>
            </a:fld>
            <a:endParaRPr lang="it-IT"/>
          </a:p>
        </p:txBody>
      </p:sp>
    </p:spTree>
    <p:extLst>
      <p:ext uri="{BB962C8B-B14F-4D97-AF65-F5344CB8AC3E}">
        <p14:creationId xmlns:p14="http://schemas.microsoft.com/office/powerpoint/2010/main" val="3426033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4400" b="1" dirty="0"/>
          </a:p>
        </p:txBody>
      </p:sp>
      <p:sp>
        <p:nvSpPr>
          <p:cNvPr id="4" name="Segnaposto numero diapositiva 3"/>
          <p:cNvSpPr>
            <a:spLocks noGrp="1"/>
          </p:cNvSpPr>
          <p:nvPr>
            <p:ph type="sldNum" sz="quarter" idx="10"/>
          </p:nvPr>
        </p:nvSpPr>
        <p:spPr/>
        <p:txBody>
          <a:bodyPr/>
          <a:lstStyle/>
          <a:p>
            <a:fld id="{45B619CD-98B8-464E-BADB-845186E42B17}" type="slidenum">
              <a:rPr lang="it-IT" smtClean="0"/>
              <a:pPr/>
              <a:t>33</a:t>
            </a:fld>
            <a:endParaRPr lang="it-IT"/>
          </a:p>
        </p:txBody>
      </p:sp>
    </p:spTree>
    <p:extLst>
      <p:ext uri="{BB962C8B-B14F-4D97-AF65-F5344CB8AC3E}">
        <p14:creationId xmlns:p14="http://schemas.microsoft.com/office/powerpoint/2010/main" val="3970890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68055-238E-432A-B56A-B4BD474F0A63}" type="slidenum">
              <a:rPr lang="it-IT" altLang="it-IT"/>
              <a:pPr/>
              <a:t>35</a:t>
            </a:fld>
            <a:endParaRPr lang="it-IT" altLang="it-IT"/>
          </a:p>
        </p:txBody>
      </p:sp>
      <p:sp>
        <p:nvSpPr>
          <p:cNvPr id="944130" name="Rectangle 2"/>
          <p:cNvSpPr>
            <a:spLocks noGrp="1" noRot="1" noChangeAspect="1" noChangeArrowheads="1" noTextEdit="1"/>
          </p:cNvSpPr>
          <p:nvPr>
            <p:ph type="sldImg"/>
          </p:nvPr>
        </p:nvSpPr>
        <p:spPr>
          <a:ln/>
        </p:spPr>
      </p:sp>
      <p:sp>
        <p:nvSpPr>
          <p:cNvPr id="944131" name="Rectangle 3"/>
          <p:cNvSpPr>
            <a:spLocks noGrp="1" noChangeArrowheads="1"/>
          </p:cNvSpPr>
          <p:nvPr>
            <p:ph type="body" idx="1"/>
          </p:nvPr>
        </p:nvSpPr>
        <p:spPr/>
        <p:txBody>
          <a:bodyPr/>
          <a:lstStyle/>
          <a:p>
            <a:endParaRPr lang="it-IT" altLang="it-IT" dirty="0"/>
          </a:p>
        </p:txBody>
      </p:sp>
    </p:spTree>
    <p:extLst>
      <p:ext uri="{BB962C8B-B14F-4D97-AF65-F5344CB8AC3E}">
        <p14:creationId xmlns:p14="http://schemas.microsoft.com/office/powerpoint/2010/main" val="394655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solidFill>
                <a:srgbClr val="FF0000"/>
              </a:solidFill>
              <a:latin typeface="Arial Black" panose="020B0A04020102020204"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37</a:t>
            </a:fld>
            <a:endParaRPr lang="it-IT"/>
          </a:p>
        </p:txBody>
      </p:sp>
    </p:spTree>
    <p:extLst>
      <p:ext uri="{BB962C8B-B14F-4D97-AF65-F5344CB8AC3E}">
        <p14:creationId xmlns:p14="http://schemas.microsoft.com/office/powerpoint/2010/main" val="3401039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5B619CD-98B8-464E-BADB-845186E42B17}" type="slidenum">
              <a:rPr lang="it-IT" smtClean="0"/>
              <a:pPr/>
              <a:t>39</a:t>
            </a:fld>
            <a:endParaRPr lang="it-IT"/>
          </a:p>
        </p:txBody>
      </p:sp>
    </p:spTree>
    <p:extLst>
      <p:ext uri="{BB962C8B-B14F-4D97-AF65-F5344CB8AC3E}">
        <p14:creationId xmlns:p14="http://schemas.microsoft.com/office/powerpoint/2010/main" val="4290732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3200">
                <a:solidFill>
                  <a:schemeClr val="bg2"/>
                </a:solidFill>
                <a:latin typeface="Elephant" panose="02020904090505020303" pitchFamily="18" charset="0"/>
              </a:defRPr>
            </a:lvl1pPr>
            <a:lvl2pPr marL="742950" indent="-285750">
              <a:defRPr sz="3200">
                <a:solidFill>
                  <a:schemeClr val="bg2"/>
                </a:solidFill>
                <a:latin typeface="Elephant" panose="02020904090505020303" pitchFamily="18" charset="0"/>
              </a:defRPr>
            </a:lvl2pPr>
            <a:lvl3pPr marL="1143000" indent="-228600">
              <a:defRPr sz="3200">
                <a:solidFill>
                  <a:schemeClr val="bg2"/>
                </a:solidFill>
                <a:latin typeface="Elephant" panose="02020904090505020303" pitchFamily="18" charset="0"/>
              </a:defRPr>
            </a:lvl3pPr>
            <a:lvl4pPr marL="1600200" indent="-228600">
              <a:defRPr sz="3200">
                <a:solidFill>
                  <a:schemeClr val="bg2"/>
                </a:solidFill>
                <a:latin typeface="Elephant" panose="02020904090505020303" pitchFamily="18" charset="0"/>
              </a:defRPr>
            </a:lvl4pPr>
            <a:lvl5pPr marL="2057400" indent="-228600">
              <a:defRPr sz="3200">
                <a:solidFill>
                  <a:schemeClr val="bg2"/>
                </a:solidFill>
                <a:latin typeface="Elephant" panose="02020904090505020303" pitchFamily="18" charset="0"/>
              </a:defRPr>
            </a:lvl5pPr>
            <a:lvl6pPr marL="2514600" indent="-228600" eaLnBrk="0" fontAlgn="base" hangingPunct="0">
              <a:spcBef>
                <a:spcPct val="0"/>
              </a:spcBef>
              <a:spcAft>
                <a:spcPct val="0"/>
              </a:spcAft>
              <a:defRPr sz="3200">
                <a:solidFill>
                  <a:schemeClr val="bg2"/>
                </a:solidFill>
                <a:latin typeface="Elephant" panose="02020904090505020303" pitchFamily="18" charset="0"/>
              </a:defRPr>
            </a:lvl6pPr>
            <a:lvl7pPr marL="2971800" indent="-228600" eaLnBrk="0" fontAlgn="base" hangingPunct="0">
              <a:spcBef>
                <a:spcPct val="0"/>
              </a:spcBef>
              <a:spcAft>
                <a:spcPct val="0"/>
              </a:spcAft>
              <a:defRPr sz="3200">
                <a:solidFill>
                  <a:schemeClr val="bg2"/>
                </a:solidFill>
                <a:latin typeface="Elephant" panose="02020904090505020303" pitchFamily="18" charset="0"/>
              </a:defRPr>
            </a:lvl7pPr>
            <a:lvl8pPr marL="3429000" indent="-228600" eaLnBrk="0" fontAlgn="base" hangingPunct="0">
              <a:spcBef>
                <a:spcPct val="0"/>
              </a:spcBef>
              <a:spcAft>
                <a:spcPct val="0"/>
              </a:spcAft>
              <a:defRPr sz="3200">
                <a:solidFill>
                  <a:schemeClr val="bg2"/>
                </a:solidFill>
                <a:latin typeface="Elephant" panose="02020904090505020303" pitchFamily="18" charset="0"/>
              </a:defRPr>
            </a:lvl8pPr>
            <a:lvl9pPr marL="3886200" indent="-228600" eaLnBrk="0" fontAlgn="base" hangingPunct="0">
              <a:spcBef>
                <a:spcPct val="0"/>
              </a:spcBef>
              <a:spcAft>
                <a:spcPct val="0"/>
              </a:spcAft>
              <a:defRPr sz="3200">
                <a:solidFill>
                  <a:schemeClr val="bg2"/>
                </a:solidFill>
                <a:latin typeface="Elephant" panose="02020904090505020303" pitchFamily="18" charset="0"/>
              </a:defRPr>
            </a:lvl9pPr>
          </a:lstStyle>
          <a:p>
            <a:fld id="{A3E49714-344B-4A21-93C3-26A0BF82022F}" type="slidenum">
              <a:rPr lang="it-IT" altLang="it-IT" sz="1200">
                <a:solidFill>
                  <a:schemeClr val="tx1"/>
                </a:solidFill>
                <a:latin typeface="Arial" panose="020B0604020202020204" pitchFamily="34" charset="0"/>
              </a:rPr>
              <a:pPr/>
              <a:t>40</a:t>
            </a:fld>
            <a:endParaRPr lang="it-IT" altLang="it-IT" sz="1200">
              <a:solidFill>
                <a:schemeClr val="tx1"/>
              </a:solidFill>
              <a:latin typeface="Arial" panose="020B060402020202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400636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3200">
                <a:solidFill>
                  <a:schemeClr val="bg2"/>
                </a:solidFill>
                <a:latin typeface="Elephant" panose="02020904090505020303" pitchFamily="18" charset="0"/>
              </a:defRPr>
            </a:lvl1pPr>
            <a:lvl2pPr marL="742950" indent="-285750">
              <a:defRPr sz="3200">
                <a:solidFill>
                  <a:schemeClr val="bg2"/>
                </a:solidFill>
                <a:latin typeface="Elephant" panose="02020904090505020303" pitchFamily="18" charset="0"/>
              </a:defRPr>
            </a:lvl2pPr>
            <a:lvl3pPr marL="1143000" indent="-228600">
              <a:defRPr sz="3200">
                <a:solidFill>
                  <a:schemeClr val="bg2"/>
                </a:solidFill>
                <a:latin typeface="Elephant" panose="02020904090505020303" pitchFamily="18" charset="0"/>
              </a:defRPr>
            </a:lvl3pPr>
            <a:lvl4pPr marL="1600200" indent="-228600">
              <a:defRPr sz="3200">
                <a:solidFill>
                  <a:schemeClr val="bg2"/>
                </a:solidFill>
                <a:latin typeface="Elephant" panose="02020904090505020303" pitchFamily="18" charset="0"/>
              </a:defRPr>
            </a:lvl4pPr>
            <a:lvl5pPr marL="2057400" indent="-228600">
              <a:defRPr sz="3200">
                <a:solidFill>
                  <a:schemeClr val="bg2"/>
                </a:solidFill>
                <a:latin typeface="Elephant" panose="02020904090505020303" pitchFamily="18" charset="0"/>
              </a:defRPr>
            </a:lvl5pPr>
            <a:lvl6pPr marL="2514600" indent="-228600" eaLnBrk="0" fontAlgn="base" hangingPunct="0">
              <a:spcBef>
                <a:spcPct val="0"/>
              </a:spcBef>
              <a:spcAft>
                <a:spcPct val="0"/>
              </a:spcAft>
              <a:defRPr sz="3200">
                <a:solidFill>
                  <a:schemeClr val="bg2"/>
                </a:solidFill>
                <a:latin typeface="Elephant" panose="02020904090505020303" pitchFamily="18" charset="0"/>
              </a:defRPr>
            </a:lvl6pPr>
            <a:lvl7pPr marL="2971800" indent="-228600" eaLnBrk="0" fontAlgn="base" hangingPunct="0">
              <a:spcBef>
                <a:spcPct val="0"/>
              </a:spcBef>
              <a:spcAft>
                <a:spcPct val="0"/>
              </a:spcAft>
              <a:defRPr sz="3200">
                <a:solidFill>
                  <a:schemeClr val="bg2"/>
                </a:solidFill>
                <a:latin typeface="Elephant" panose="02020904090505020303" pitchFamily="18" charset="0"/>
              </a:defRPr>
            </a:lvl7pPr>
            <a:lvl8pPr marL="3429000" indent="-228600" eaLnBrk="0" fontAlgn="base" hangingPunct="0">
              <a:spcBef>
                <a:spcPct val="0"/>
              </a:spcBef>
              <a:spcAft>
                <a:spcPct val="0"/>
              </a:spcAft>
              <a:defRPr sz="3200">
                <a:solidFill>
                  <a:schemeClr val="bg2"/>
                </a:solidFill>
                <a:latin typeface="Elephant" panose="02020904090505020303" pitchFamily="18" charset="0"/>
              </a:defRPr>
            </a:lvl8pPr>
            <a:lvl9pPr marL="3886200" indent="-228600" eaLnBrk="0" fontAlgn="base" hangingPunct="0">
              <a:spcBef>
                <a:spcPct val="0"/>
              </a:spcBef>
              <a:spcAft>
                <a:spcPct val="0"/>
              </a:spcAft>
              <a:defRPr sz="3200">
                <a:solidFill>
                  <a:schemeClr val="bg2"/>
                </a:solidFill>
                <a:latin typeface="Elephant" panose="02020904090505020303" pitchFamily="18" charset="0"/>
              </a:defRPr>
            </a:lvl9pPr>
          </a:lstStyle>
          <a:p>
            <a:fld id="{7E5CFE47-1291-438D-82C2-9B680E18A471}" type="slidenum">
              <a:rPr lang="it-IT" altLang="it-IT" sz="1200">
                <a:solidFill>
                  <a:schemeClr val="tx1"/>
                </a:solidFill>
                <a:latin typeface="Arial" panose="020B0604020202020204" pitchFamily="34" charset="0"/>
              </a:rPr>
              <a:pPr/>
              <a:t>41</a:t>
            </a:fld>
            <a:endParaRPr lang="it-IT" altLang="it-IT" sz="1200">
              <a:solidFill>
                <a:schemeClr val="tx1"/>
              </a:solidFill>
              <a:latin typeface="Arial" panose="020B0604020202020204"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312821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3200">
                <a:solidFill>
                  <a:schemeClr val="bg2"/>
                </a:solidFill>
                <a:latin typeface="Elephant" panose="02020904090505020303" pitchFamily="18" charset="0"/>
              </a:defRPr>
            </a:lvl1pPr>
            <a:lvl2pPr marL="742950" indent="-285750">
              <a:defRPr sz="3200">
                <a:solidFill>
                  <a:schemeClr val="bg2"/>
                </a:solidFill>
                <a:latin typeface="Elephant" panose="02020904090505020303" pitchFamily="18" charset="0"/>
              </a:defRPr>
            </a:lvl2pPr>
            <a:lvl3pPr marL="1143000" indent="-228600">
              <a:defRPr sz="3200">
                <a:solidFill>
                  <a:schemeClr val="bg2"/>
                </a:solidFill>
                <a:latin typeface="Elephant" panose="02020904090505020303" pitchFamily="18" charset="0"/>
              </a:defRPr>
            </a:lvl3pPr>
            <a:lvl4pPr marL="1600200" indent="-228600">
              <a:defRPr sz="3200">
                <a:solidFill>
                  <a:schemeClr val="bg2"/>
                </a:solidFill>
                <a:latin typeface="Elephant" panose="02020904090505020303" pitchFamily="18" charset="0"/>
              </a:defRPr>
            </a:lvl4pPr>
            <a:lvl5pPr marL="2057400" indent="-228600">
              <a:defRPr sz="3200">
                <a:solidFill>
                  <a:schemeClr val="bg2"/>
                </a:solidFill>
                <a:latin typeface="Elephant" panose="02020904090505020303" pitchFamily="18" charset="0"/>
              </a:defRPr>
            </a:lvl5pPr>
            <a:lvl6pPr marL="2514600" indent="-228600" eaLnBrk="0" fontAlgn="base" hangingPunct="0">
              <a:spcBef>
                <a:spcPct val="0"/>
              </a:spcBef>
              <a:spcAft>
                <a:spcPct val="0"/>
              </a:spcAft>
              <a:defRPr sz="3200">
                <a:solidFill>
                  <a:schemeClr val="bg2"/>
                </a:solidFill>
                <a:latin typeface="Elephant" panose="02020904090505020303" pitchFamily="18" charset="0"/>
              </a:defRPr>
            </a:lvl6pPr>
            <a:lvl7pPr marL="2971800" indent="-228600" eaLnBrk="0" fontAlgn="base" hangingPunct="0">
              <a:spcBef>
                <a:spcPct val="0"/>
              </a:spcBef>
              <a:spcAft>
                <a:spcPct val="0"/>
              </a:spcAft>
              <a:defRPr sz="3200">
                <a:solidFill>
                  <a:schemeClr val="bg2"/>
                </a:solidFill>
                <a:latin typeface="Elephant" panose="02020904090505020303" pitchFamily="18" charset="0"/>
              </a:defRPr>
            </a:lvl7pPr>
            <a:lvl8pPr marL="3429000" indent="-228600" eaLnBrk="0" fontAlgn="base" hangingPunct="0">
              <a:spcBef>
                <a:spcPct val="0"/>
              </a:spcBef>
              <a:spcAft>
                <a:spcPct val="0"/>
              </a:spcAft>
              <a:defRPr sz="3200">
                <a:solidFill>
                  <a:schemeClr val="bg2"/>
                </a:solidFill>
                <a:latin typeface="Elephant" panose="02020904090505020303" pitchFamily="18" charset="0"/>
              </a:defRPr>
            </a:lvl8pPr>
            <a:lvl9pPr marL="3886200" indent="-228600" eaLnBrk="0" fontAlgn="base" hangingPunct="0">
              <a:spcBef>
                <a:spcPct val="0"/>
              </a:spcBef>
              <a:spcAft>
                <a:spcPct val="0"/>
              </a:spcAft>
              <a:defRPr sz="3200">
                <a:solidFill>
                  <a:schemeClr val="bg2"/>
                </a:solidFill>
                <a:latin typeface="Elephant" panose="02020904090505020303" pitchFamily="18" charset="0"/>
              </a:defRPr>
            </a:lvl9pPr>
          </a:lstStyle>
          <a:p>
            <a:fld id="{3DB8F8FD-A474-4A1B-93F7-4477AB7470AB}" type="slidenum">
              <a:rPr lang="it-IT" altLang="it-IT" sz="1200">
                <a:solidFill>
                  <a:schemeClr val="tx1"/>
                </a:solidFill>
                <a:latin typeface="Arial" panose="020B0604020202020204" pitchFamily="34" charset="0"/>
              </a:rPr>
              <a:pPr/>
              <a:t>42</a:t>
            </a:fld>
            <a:endParaRPr lang="it-IT" altLang="it-IT" sz="1200">
              <a:solidFill>
                <a:schemeClr val="tx1"/>
              </a:solidFill>
              <a:latin typeface="Arial" panose="020B0604020202020204"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445673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400" b="1" dirty="0" smtClean="0">
                <a:solidFill>
                  <a:srgbClr val="FF0000"/>
                </a:solidFill>
              </a:rPr>
              <a:t>Insieme a tutti realizza di più!</a:t>
            </a:r>
            <a:endParaRPr lang="it-IT" sz="2400" b="1" dirty="0">
              <a:solidFill>
                <a:srgbClr val="FF0000"/>
              </a:solidFill>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45</a:t>
            </a:fld>
            <a:endParaRPr lang="it-IT"/>
          </a:p>
        </p:txBody>
      </p:sp>
    </p:spTree>
    <p:extLst>
      <p:ext uri="{BB962C8B-B14F-4D97-AF65-F5344CB8AC3E}">
        <p14:creationId xmlns:p14="http://schemas.microsoft.com/office/powerpoint/2010/main" val="3654730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2800" dirty="0">
              <a:solidFill>
                <a:schemeClr val="tx1"/>
              </a:solidFill>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47</a:t>
            </a:fld>
            <a:endParaRPr lang="it-IT"/>
          </a:p>
        </p:txBody>
      </p:sp>
    </p:spTree>
    <p:extLst>
      <p:ext uri="{BB962C8B-B14F-4D97-AF65-F5344CB8AC3E}">
        <p14:creationId xmlns:p14="http://schemas.microsoft.com/office/powerpoint/2010/main" val="59380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800" b="1" dirty="0" smtClean="0">
                <a:solidFill>
                  <a:srgbClr val="FF0000"/>
                </a:solidFill>
                <a:latin typeface="Corbel" panose="020B0503020204020204" pitchFamily="34" charset="0"/>
              </a:rPr>
              <a:t>IL</a:t>
            </a:r>
            <a:r>
              <a:rPr lang="it-IT" sz="2800" b="1" baseline="0" dirty="0" smtClean="0">
                <a:solidFill>
                  <a:srgbClr val="FF0000"/>
                </a:solidFill>
                <a:latin typeface="Corbel" panose="020B0503020204020204" pitchFamily="34" charset="0"/>
              </a:rPr>
              <a:t> NOSTRO TRAUMA TEAM</a:t>
            </a:r>
            <a:endParaRPr lang="it-IT" sz="2800" b="1" dirty="0" smtClean="0">
              <a:solidFill>
                <a:srgbClr val="FF0000"/>
              </a:solidFill>
              <a:latin typeface="Corbel" panose="020B0503020204020204"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50</a:t>
            </a:fld>
            <a:endParaRPr lang="it-IT"/>
          </a:p>
        </p:txBody>
      </p:sp>
    </p:spTree>
    <p:extLst>
      <p:ext uri="{BB962C8B-B14F-4D97-AF65-F5344CB8AC3E}">
        <p14:creationId xmlns:p14="http://schemas.microsoft.com/office/powerpoint/2010/main" val="172965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CENTRO TRAUMI DI ALTA SPECIALIZZAZIONE  (CTS)</a:t>
            </a:r>
          </a:p>
          <a:p>
            <a:r>
              <a:rPr lang="it-IT" dirty="0" smtClean="0"/>
              <a:t>CENTRO TRAUMI DI ZONA  (CTZ)</a:t>
            </a:r>
          </a:p>
          <a:p>
            <a:r>
              <a:rPr lang="it-IT" dirty="0" smtClean="0"/>
              <a:t>PRESIDIO DI PRONTO SOCCORSO PER TRAUMI  (PST)</a:t>
            </a:r>
          </a:p>
          <a:p>
            <a:r>
              <a:rPr lang="it-IT" dirty="0" smtClean="0"/>
              <a:t>UNITA’ RIABILITATIVA AD ALTA SPECIALIZZAZIONE  (USU,CENTRI PER GCLA)</a:t>
            </a:r>
          </a:p>
          <a:p>
            <a:r>
              <a:rPr lang="it-IT" dirty="0" smtClean="0"/>
              <a:t>UNITA'</a:t>
            </a:r>
          </a:p>
          <a:p>
            <a:endParaRPr lang="it-IT" dirty="0"/>
          </a:p>
        </p:txBody>
      </p:sp>
      <p:sp>
        <p:nvSpPr>
          <p:cNvPr id="4" name="Segnaposto numero diapositiva 3"/>
          <p:cNvSpPr>
            <a:spLocks noGrp="1"/>
          </p:cNvSpPr>
          <p:nvPr>
            <p:ph type="sldNum" sz="quarter" idx="10"/>
          </p:nvPr>
        </p:nvSpPr>
        <p:spPr/>
        <p:txBody>
          <a:bodyPr/>
          <a:lstStyle/>
          <a:p>
            <a:fld id="{45B619CD-98B8-464E-BADB-845186E42B17}" type="slidenum">
              <a:rPr lang="it-IT" smtClean="0"/>
              <a:pPr/>
              <a:t>4</a:t>
            </a:fld>
            <a:endParaRPr lang="it-IT"/>
          </a:p>
        </p:txBody>
      </p:sp>
    </p:spTree>
    <p:extLst>
      <p:ext uri="{BB962C8B-B14F-4D97-AF65-F5344CB8AC3E}">
        <p14:creationId xmlns:p14="http://schemas.microsoft.com/office/powerpoint/2010/main" val="98203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6C5578F-2667-43D7-AC50-386BE881DEE2}" type="slidenum">
              <a:rPr lang="it-IT" altLang="it-IT"/>
              <a:pPr/>
              <a:t>51</a:t>
            </a:fld>
            <a:endParaRPr lang="it-IT" altLang="it-IT"/>
          </a:p>
        </p:txBody>
      </p:sp>
      <p:sp>
        <p:nvSpPr>
          <p:cNvPr id="891906" name="Rectangle 7"/>
          <p:cNvSpPr txBox="1">
            <a:spLocks noGrp="1"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515F71A0-71BF-4D78-AD0E-6232BA5559E4}" type="slidenum">
              <a:rPr lang="it-IT" altLang="it-IT" sz="1200"/>
              <a:pPr algn="r"/>
              <a:t>51</a:t>
            </a:fld>
            <a:endParaRPr lang="it-IT" altLang="it-IT" sz="1200"/>
          </a:p>
        </p:txBody>
      </p:sp>
      <p:sp>
        <p:nvSpPr>
          <p:cNvPr id="891907" name="Rectangle 2"/>
          <p:cNvSpPr>
            <a:spLocks noGrp="1" noRot="1" noChangeAspect="1" noChangeArrowheads="1" noTextEdit="1"/>
          </p:cNvSpPr>
          <p:nvPr>
            <p:ph type="sldImg"/>
          </p:nvPr>
        </p:nvSpPr>
        <p:spPr>
          <a:ln/>
        </p:spPr>
      </p:sp>
      <p:sp>
        <p:nvSpPr>
          <p:cNvPr id="891908" name="Rectangle 3"/>
          <p:cNvSpPr>
            <a:spLocks noGrp="1" noChangeArrowheads="1"/>
          </p:cNvSpPr>
          <p:nvPr>
            <p:ph type="body" idx="1"/>
          </p:nvPr>
        </p:nvSpPr>
        <p:spPr/>
        <p:txBody>
          <a:bodyPr/>
          <a:lstStyle/>
          <a:p>
            <a:endParaRPr lang="it-IT" altLang="it-IT"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364097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49253-C280-4173-8976-5364CA285318}" type="slidenum">
              <a:rPr lang="it-IT" altLang="it-IT"/>
              <a:pPr/>
              <a:t>52</a:t>
            </a:fld>
            <a:endParaRPr lang="it-IT" altLang="it-IT"/>
          </a:p>
        </p:txBody>
      </p:sp>
      <p:sp>
        <p:nvSpPr>
          <p:cNvPr id="968706" name="Rectangle 2"/>
          <p:cNvSpPr>
            <a:spLocks noGrp="1" noRot="1" noChangeAspect="1" noChangeArrowheads="1" noTextEdit="1"/>
          </p:cNvSpPr>
          <p:nvPr>
            <p:ph type="sldImg"/>
          </p:nvPr>
        </p:nvSpPr>
        <p:spPr>
          <a:ln/>
        </p:spPr>
      </p:sp>
      <p:sp>
        <p:nvSpPr>
          <p:cNvPr id="968707" name="Rectangle 3"/>
          <p:cNvSpPr>
            <a:spLocks noGrp="1" noChangeArrowheads="1"/>
          </p:cNvSpPr>
          <p:nvPr>
            <p:ph type="body" idx="1"/>
          </p:nvPr>
        </p:nvSpPr>
        <p:spPr/>
        <p:txBody>
          <a:bodyPr/>
          <a:lstStyle/>
          <a:p>
            <a:r>
              <a:rPr lang="en-US" altLang="it-IT" sz="2400" b="1">
                <a:solidFill>
                  <a:srgbClr val="FF0000"/>
                </a:solidFill>
                <a:latin typeface="Comic Sans MS" panose="030F0702030302020204" pitchFamily="66" charset="0"/>
                <a:cs typeface="Arial" panose="020B0604020202020204" pitchFamily="34" charset="0"/>
              </a:rPr>
              <a:t>URGENZE EMATOCHIMICHE</a:t>
            </a:r>
          </a:p>
          <a:p>
            <a:r>
              <a:rPr lang="en-US" altLang="it-IT" sz="2400" b="1">
                <a:solidFill>
                  <a:srgbClr val="FF0000"/>
                </a:solidFill>
                <a:latin typeface="Comic Sans MS" panose="030F0702030302020204" pitchFamily="66" charset="0"/>
                <a:cs typeface="Arial" panose="020B0604020202020204" pitchFamily="34" charset="0"/>
              </a:rPr>
              <a:t>TOSSICOLOGICO</a:t>
            </a:r>
          </a:p>
          <a:p>
            <a:r>
              <a:rPr lang="en-US" altLang="it-IT" sz="2400" b="1">
                <a:solidFill>
                  <a:srgbClr val="FF0000"/>
                </a:solidFill>
                <a:latin typeface="Comic Sans MS" panose="030F0702030302020204" pitchFamily="66" charset="0"/>
                <a:cs typeface="Arial" panose="020B0604020202020204" pitchFamily="34" charset="0"/>
              </a:rPr>
              <a:t>GRUPPO E COMPATIBILITA’</a:t>
            </a:r>
          </a:p>
          <a:p>
            <a:r>
              <a:rPr lang="en-US" altLang="it-IT" sz="2400" b="1">
                <a:solidFill>
                  <a:srgbClr val="FF0000"/>
                </a:solidFill>
                <a:latin typeface="Comic Sans MS" panose="030F0702030302020204" pitchFamily="66" charset="0"/>
                <a:cs typeface="Arial" panose="020B0604020202020204" pitchFamily="34" charset="0"/>
              </a:rPr>
              <a:t>EGA</a:t>
            </a:r>
          </a:p>
          <a:p>
            <a:r>
              <a:rPr lang="en-US" altLang="it-IT" sz="2400" b="1">
                <a:solidFill>
                  <a:srgbClr val="FF0000"/>
                </a:solidFill>
                <a:latin typeface="Comic Sans MS" panose="030F0702030302020204" pitchFamily="66" charset="0"/>
                <a:cs typeface="Arial" panose="020B0604020202020204" pitchFamily="34" charset="0"/>
              </a:rPr>
              <a:t>TEST DI GRAVIDANZA</a:t>
            </a:r>
          </a:p>
        </p:txBody>
      </p:sp>
    </p:spTree>
    <p:extLst>
      <p:ext uri="{BB962C8B-B14F-4D97-AF65-F5344CB8AC3E}">
        <p14:creationId xmlns:p14="http://schemas.microsoft.com/office/powerpoint/2010/main" val="2475005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1" i="1" dirty="0">
              <a:solidFill>
                <a:schemeClr val="bg1"/>
              </a:solidFill>
              <a:latin typeface="Comic Sans MS" panose="030F0702030302020204" pitchFamily="66"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54</a:t>
            </a:fld>
            <a:endParaRPr lang="it-IT"/>
          </a:p>
        </p:txBody>
      </p:sp>
    </p:spTree>
    <p:extLst>
      <p:ext uri="{BB962C8B-B14F-4D97-AF65-F5344CB8AC3E}">
        <p14:creationId xmlns:p14="http://schemas.microsoft.com/office/powerpoint/2010/main" val="1343473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45B619CD-98B8-464E-BADB-845186E42B17}" type="slidenum">
              <a:rPr lang="it-IT" smtClean="0"/>
              <a:pPr/>
              <a:t>56</a:t>
            </a:fld>
            <a:endParaRPr lang="it-IT"/>
          </a:p>
        </p:txBody>
      </p:sp>
    </p:spTree>
    <p:extLst>
      <p:ext uri="{BB962C8B-B14F-4D97-AF65-F5344CB8AC3E}">
        <p14:creationId xmlns:p14="http://schemas.microsoft.com/office/powerpoint/2010/main" val="214318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3200" b="1" dirty="0" smtClean="0">
                <a:solidFill>
                  <a:srgbClr val="FF0000"/>
                </a:solidFill>
                <a:latin typeface="Corbel" pitchFamily="34" charset="0"/>
              </a:rPr>
              <a:t>IMPORTANZA DEL FEEDBACK !!!</a:t>
            </a:r>
            <a:endParaRPr lang="it-IT" sz="3200" b="1" dirty="0">
              <a:solidFill>
                <a:srgbClr val="FF0000"/>
              </a:solidFill>
              <a:latin typeface="Corbel"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58</a:t>
            </a:fld>
            <a:endParaRPr lang="it-IT"/>
          </a:p>
        </p:txBody>
      </p:sp>
    </p:spTree>
    <p:extLst>
      <p:ext uri="{BB962C8B-B14F-4D97-AF65-F5344CB8AC3E}">
        <p14:creationId xmlns:p14="http://schemas.microsoft.com/office/powerpoint/2010/main" val="2019579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b="1" dirty="0" smtClean="0">
                <a:solidFill>
                  <a:srgbClr val="FF0000"/>
                </a:solidFill>
                <a:latin typeface="Corbel" pitchFamily="34" charset="0"/>
              </a:rPr>
              <a:t>INJURY SEVERITY SCORE</a:t>
            </a:r>
            <a:endParaRPr lang="it-IT" sz="2000" b="1" dirty="0">
              <a:solidFill>
                <a:srgbClr val="FF0000"/>
              </a:solidFill>
              <a:latin typeface="Corbel"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61</a:t>
            </a:fld>
            <a:endParaRPr lang="it-IT"/>
          </a:p>
        </p:txBody>
      </p:sp>
    </p:spTree>
    <p:extLst>
      <p:ext uri="{BB962C8B-B14F-4D97-AF65-F5344CB8AC3E}">
        <p14:creationId xmlns:p14="http://schemas.microsoft.com/office/powerpoint/2010/main" val="2228826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3200">
                <a:solidFill>
                  <a:schemeClr val="bg2"/>
                </a:solidFill>
                <a:latin typeface="Elephant" panose="02020904090505020303" pitchFamily="18" charset="0"/>
              </a:defRPr>
            </a:lvl1pPr>
            <a:lvl2pPr marL="742950" indent="-285750">
              <a:defRPr sz="3200">
                <a:solidFill>
                  <a:schemeClr val="bg2"/>
                </a:solidFill>
                <a:latin typeface="Elephant" panose="02020904090505020303" pitchFamily="18" charset="0"/>
              </a:defRPr>
            </a:lvl2pPr>
            <a:lvl3pPr marL="1143000" indent="-228600">
              <a:defRPr sz="3200">
                <a:solidFill>
                  <a:schemeClr val="bg2"/>
                </a:solidFill>
                <a:latin typeface="Elephant" panose="02020904090505020303" pitchFamily="18" charset="0"/>
              </a:defRPr>
            </a:lvl3pPr>
            <a:lvl4pPr marL="1600200" indent="-228600">
              <a:defRPr sz="3200">
                <a:solidFill>
                  <a:schemeClr val="bg2"/>
                </a:solidFill>
                <a:latin typeface="Elephant" panose="02020904090505020303" pitchFamily="18" charset="0"/>
              </a:defRPr>
            </a:lvl4pPr>
            <a:lvl5pPr marL="2057400" indent="-228600">
              <a:defRPr sz="3200">
                <a:solidFill>
                  <a:schemeClr val="bg2"/>
                </a:solidFill>
                <a:latin typeface="Elephant" panose="02020904090505020303" pitchFamily="18" charset="0"/>
              </a:defRPr>
            </a:lvl5pPr>
            <a:lvl6pPr marL="2514600" indent="-228600" eaLnBrk="0" fontAlgn="base" hangingPunct="0">
              <a:spcBef>
                <a:spcPct val="0"/>
              </a:spcBef>
              <a:spcAft>
                <a:spcPct val="0"/>
              </a:spcAft>
              <a:defRPr sz="3200">
                <a:solidFill>
                  <a:schemeClr val="bg2"/>
                </a:solidFill>
                <a:latin typeface="Elephant" panose="02020904090505020303" pitchFamily="18" charset="0"/>
              </a:defRPr>
            </a:lvl6pPr>
            <a:lvl7pPr marL="2971800" indent="-228600" eaLnBrk="0" fontAlgn="base" hangingPunct="0">
              <a:spcBef>
                <a:spcPct val="0"/>
              </a:spcBef>
              <a:spcAft>
                <a:spcPct val="0"/>
              </a:spcAft>
              <a:defRPr sz="3200">
                <a:solidFill>
                  <a:schemeClr val="bg2"/>
                </a:solidFill>
                <a:latin typeface="Elephant" panose="02020904090505020303" pitchFamily="18" charset="0"/>
              </a:defRPr>
            </a:lvl7pPr>
            <a:lvl8pPr marL="3429000" indent="-228600" eaLnBrk="0" fontAlgn="base" hangingPunct="0">
              <a:spcBef>
                <a:spcPct val="0"/>
              </a:spcBef>
              <a:spcAft>
                <a:spcPct val="0"/>
              </a:spcAft>
              <a:defRPr sz="3200">
                <a:solidFill>
                  <a:schemeClr val="bg2"/>
                </a:solidFill>
                <a:latin typeface="Elephant" panose="02020904090505020303" pitchFamily="18" charset="0"/>
              </a:defRPr>
            </a:lvl8pPr>
            <a:lvl9pPr marL="3886200" indent="-228600" eaLnBrk="0" fontAlgn="base" hangingPunct="0">
              <a:spcBef>
                <a:spcPct val="0"/>
              </a:spcBef>
              <a:spcAft>
                <a:spcPct val="0"/>
              </a:spcAft>
              <a:defRPr sz="3200">
                <a:solidFill>
                  <a:schemeClr val="bg2"/>
                </a:solidFill>
                <a:latin typeface="Elephant" panose="02020904090505020303" pitchFamily="18" charset="0"/>
              </a:defRPr>
            </a:lvl9pPr>
          </a:lstStyle>
          <a:p>
            <a:fld id="{40F669B0-FDC5-4609-8E3B-8E60FCB0E3CB}" type="slidenum">
              <a:rPr lang="it-IT" altLang="it-IT" sz="1200">
                <a:solidFill>
                  <a:schemeClr val="tx1"/>
                </a:solidFill>
                <a:latin typeface="Arial" panose="020B0604020202020204" pitchFamily="34" charset="0"/>
              </a:rPr>
              <a:pPr/>
              <a:t>73</a:t>
            </a:fld>
            <a:endParaRPr lang="it-IT" altLang="it-IT" sz="1200">
              <a:solidFill>
                <a:schemeClr val="tx1"/>
              </a:solidFill>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4638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3200" b="1" dirty="0" smtClean="0">
                <a:solidFill>
                  <a:srgbClr val="FF0000"/>
                </a:solidFill>
                <a:latin typeface="Corbel" panose="020B0503020204020204" pitchFamily="34" charset="0"/>
              </a:rPr>
              <a:t>HUB AND SPOKE</a:t>
            </a:r>
            <a:endParaRPr lang="it-IT" sz="3200" b="1" dirty="0">
              <a:solidFill>
                <a:srgbClr val="FF0000"/>
              </a:solidFill>
              <a:latin typeface="Corbel" panose="020B0503020204020204"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6</a:t>
            </a:fld>
            <a:endParaRPr lang="it-IT"/>
          </a:p>
        </p:txBody>
      </p:sp>
    </p:spTree>
    <p:extLst>
      <p:ext uri="{BB962C8B-B14F-4D97-AF65-F5344CB8AC3E}">
        <p14:creationId xmlns:p14="http://schemas.microsoft.com/office/powerpoint/2010/main" val="85608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400" dirty="0" smtClean="0">
                <a:latin typeface="Verdana" panose="020B0604030504040204" pitchFamily="34" charset="0"/>
                <a:ea typeface="Verdana" panose="020B0604030504040204" pitchFamily="34" charset="0"/>
                <a:cs typeface="Verdana" panose="020B0604030504040204" pitchFamily="34" charset="0"/>
              </a:rPr>
              <a:t>i</a:t>
            </a:r>
            <a:endParaRPr lang="it-IT"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7</a:t>
            </a:fld>
            <a:endParaRPr lang="it-IT"/>
          </a:p>
        </p:txBody>
      </p:sp>
    </p:spTree>
    <p:extLst>
      <p:ext uri="{BB962C8B-B14F-4D97-AF65-F5344CB8AC3E}">
        <p14:creationId xmlns:p14="http://schemas.microsoft.com/office/powerpoint/2010/main" val="302987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4400" b="1" dirty="0" smtClean="0">
                <a:solidFill>
                  <a:srgbClr val="FF0000"/>
                </a:solidFill>
                <a:latin typeface="Corbel" pitchFamily="34" charset="0"/>
              </a:rPr>
              <a:t>ATLS</a:t>
            </a:r>
            <a:endParaRPr lang="it-IT" sz="4400" b="1" dirty="0">
              <a:solidFill>
                <a:srgbClr val="FF0000"/>
              </a:solidFill>
              <a:latin typeface="Corbel"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9</a:t>
            </a:fld>
            <a:endParaRPr lang="it-IT"/>
          </a:p>
        </p:txBody>
      </p:sp>
    </p:spTree>
    <p:extLst>
      <p:ext uri="{BB962C8B-B14F-4D97-AF65-F5344CB8AC3E}">
        <p14:creationId xmlns:p14="http://schemas.microsoft.com/office/powerpoint/2010/main" val="746720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51B4B-E8D0-45D9-B38F-7783F01C6AE9}" type="slidenum">
              <a:rPr lang="it-IT" altLang="it-IT"/>
              <a:pPr/>
              <a:t>18</a:t>
            </a:fld>
            <a:endParaRPr lang="it-IT" altLang="it-IT"/>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p:txBody>
          <a:bodyPr/>
          <a:lstStyle/>
          <a:p>
            <a:endParaRPr lang="it-IT" altLang="it-IT" sz="1600" b="1" dirty="0" smtClean="0">
              <a:solidFill>
                <a:srgbClr val="FF0000"/>
              </a:solidFill>
              <a:latin typeface="Comic Sans MS" panose="030F0702030302020204" pitchFamily="66" charset="0"/>
            </a:endParaRPr>
          </a:p>
        </p:txBody>
      </p:sp>
    </p:spTree>
    <p:extLst>
      <p:ext uri="{BB962C8B-B14F-4D97-AF65-F5344CB8AC3E}">
        <p14:creationId xmlns:p14="http://schemas.microsoft.com/office/powerpoint/2010/main" val="246338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2000" b="1" i="0" kern="1200" dirty="0" smtClean="0">
                <a:solidFill>
                  <a:srgbClr val="FF0000"/>
                </a:solidFill>
                <a:effectLst/>
                <a:latin typeface="Corbel" panose="020B0503020204020204" pitchFamily="34" charset="0"/>
                <a:ea typeface="+mn-ea"/>
                <a:cs typeface="+mn-cs"/>
              </a:rPr>
              <a:t>Focused Assessment with Sonography in Trauma (FAST)</a:t>
            </a:r>
            <a:endParaRPr lang="it-IT" sz="2000" dirty="0">
              <a:solidFill>
                <a:srgbClr val="FF0000"/>
              </a:solidFill>
              <a:latin typeface="Corbel" panose="020B0503020204020204" pitchFamily="34" charset="0"/>
            </a:endParaRPr>
          </a:p>
        </p:txBody>
      </p:sp>
      <p:sp>
        <p:nvSpPr>
          <p:cNvPr id="4" name="Segnaposto numero diapositiva 3"/>
          <p:cNvSpPr>
            <a:spLocks noGrp="1"/>
          </p:cNvSpPr>
          <p:nvPr>
            <p:ph type="sldNum" sz="quarter" idx="10"/>
          </p:nvPr>
        </p:nvSpPr>
        <p:spPr/>
        <p:txBody>
          <a:bodyPr/>
          <a:lstStyle/>
          <a:p>
            <a:fld id="{45B619CD-98B8-464E-BADB-845186E42B17}" type="slidenum">
              <a:rPr lang="it-IT" smtClean="0"/>
              <a:pPr/>
              <a:t>19</a:t>
            </a:fld>
            <a:endParaRPr lang="it-IT"/>
          </a:p>
        </p:txBody>
      </p:sp>
    </p:spTree>
    <p:extLst>
      <p:ext uri="{BB962C8B-B14F-4D97-AF65-F5344CB8AC3E}">
        <p14:creationId xmlns:p14="http://schemas.microsoft.com/office/powerpoint/2010/main" val="1095833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3200">
                <a:solidFill>
                  <a:schemeClr val="bg2"/>
                </a:solidFill>
                <a:latin typeface="Elephant" panose="02020904090505020303" pitchFamily="18" charset="0"/>
              </a:defRPr>
            </a:lvl1pPr>
            <a:lvl2pPr marL="742950" indent="-285750">
              <a:defRPr sz="3200">
                <a:solidFill>
                  <a:schemeClr val="bg2"/>
                </a:solidFill>
                <a:latin typeface="Elephant" panose="02020904090505020303" pitchFamily="18" charset="0"/>
              </a:defRPr>
            </a:lvl2pPr>
            <a:lvl3pPr marL="1143000" indent="-228600">
              <a:defRPr sz="3200">
                <a:solidFill>
                  <a:schemeClr val="bg2"/>
                </a:solidFill>
                <a:latin typeface="Elephant" panose="02020904090505020303" pitchFamily="18" charset="0"/>
              </a:defRPr>
            </a:lvl3pPr>
            <a:lvl4pPr marL="1600200" indent="-228600">
              <a:defRPr sz="3200">
                <a:solidFill>
                  <a:schemeClr val="bg2"/>
                </a:solidFill>
                <a:latin typeface="Elephant" panose="02020904090505020303" pitchFamily="18" charset="0"/>
              </a:defRPr>
            </a:lvl4pPr>
            <a:lvl5pPr marL="2057400" indent="-228600">
              <a:defRPr sz="3200">
                <a:solidFill>
                  <a:schemeClr val="bg2"/>
                </a:solidFill>
                <a:latin typeface="Elephant" panose="02020904090505020303" pitchFamily="18" charset="0"/>
              </a:defRPr>
            </a:lvl5pPr>
            <a:lvl6pPr marL="2514600" indent="-228600" eaLnBrk="0" fontAlgn="base" hangingPunct="0">
              <a:spcBef>
                <a:spcPct val="0"/>
              </a:spcBef>
              <a:spcAft>
                <a:spcPct val="0"/>
              </a:spcAft>
              <a:defRPr sz="3200">
                <a:solidFill>
                  <a:schemeClr val="bg2"/>
                </a:solidFill>
                <a:latin typeface="Elephant" panose="02020904090505020303" pitchFamily="18" charset="0"/>
              </a:defRPr>
            </a:lvl6pPr>
            <a:lvl7pPr marL="2971800" indent="-228600" eaLnBrk="0" fontAlgn="base" hangingPunct="0">
              <a:spcBef>
                <a:spcPct val="0"/>
              </a:spcBef>
              <a:spcAft>
                <a:spcPct val="0"/>
              </a:spcAft>
              <a:defRPr sz="3200">
                <a:solidFill>
                  <a:schemeClr val="bg2"/>
                </a:solidFill>
                <a:latin typeface="Elephant" panose="02020904090505020303" pitchFamily="18" charset="0"/>
              </a:defRPr>
            </a:lvl7pPr>
            <a:lvl8pPr marL="3429000" indent="-228600" eaLnBrk="0" fontAlgn="base" hangingPunct="0">
              <a:spcBef>
                <a:spcPct val="0"/>
              </a:spcBef>
              <a:spcAft>
                <a:spcPct val="0"/>
              </a:spcAft>
              <a:defRPr sz="3200">
                <a:solidFill>
                  <a:schemeClr val="bg2"/>
                </a:solidFill>
                <a:latin typeface="Elephant" panose="02020904090505020303" pitchFamily="18" charset="0"/>
              </a:defRPr>
            </a:lvl8pPr>
            <a:lvl9pPr marL="3886200" indent="-228600" eaLnBrk="0" fontAlgn="base" hangingPunct="0">
              <a:spcBef>
                <a:spcPct val="0"/>
              </a:spcBef>
              <a:spcAft>
                <a:spcPct val="0"/>
              </a:spcAft>
              <a:defRPr sz="3200">
                <a:solidFill>
                  <a:schemeClr val="bg2"/>
                </a:solidFill>
                <a:latin typeface="Elephant" panose="02020904090505020303" pitchFamily="18" charset="0"/>
              </a:defRPr>
            </a:lvl9pPr>
          </a:lstStyle>
          <a:p>
            <a:fld id="{4AA62841-ACEF-4FB7-B86D-5BFA10C436B1}" type="slidenum">
              <a:rPr lang="it-IT" altLang="it-IT" sz="1200">
                <a:solidFill>
                  <a:schemeClr val="tx1"/>
                </a:solidFill>
                <a:latin typeface="Arial" panose="020B0604020202020204" pitchFamily="34" charset="0"/>
              </a:rPr>
              <a:pPr/>
              <a:t>25</a:t>
            </a:fld>
            <a:endParaRPr lang="it-IT" altLang="it-IT" sz="1200">
              <a:solidFill>
                <a:schemeClr val="tx1"/>
              </a:solidFill>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it-IT" altLang="it-IT" sz="4000" b="1" dirty="0" smtClean="0">
                <a:solidFill>
                  <a:srgbClr val="FF0000"/>
                </a:solidFill>
              </a:rPr>
              <a:t>B</a:t>
            </a:r>
          </a:p>
        </p:txBody>
      </p:sp>
    </p:spTree>
    <p:extLst>
      <p:ext uri="{BB962C8B-B14F-4D97-AF65-F5344CB8AC3E}">
        <p14:creationId xmlns:p14="http://schemas.microsoft.com/office/powerpoint/2010/main" val="1227432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3200">
                <a:solidFill>
                  <a:schemeClr val="bg2"/>
                </a:solidFill>
                <a:latin typeface="Elephant" panose="02020904090505020303" pitchFamily="18" charset="0"/>
              </a:defRPr>
            </a:lvl1pPr>
            <a:lvl2pPr marL="742950" indent="-285750">
              <a:defRPr sz="3200">
                <a:solidFill>
                  <a:schemeClr val="bg2"/>
                </a:solidFill>
                <a:latin typeface="Elephant" panose="02020904090505020303" pitchFamily="18" charset="0"/>
              </a:defRPr>
            </a:lvl2pPr>
            <a:lvl3pPr marL="1143000" indent="-228600">
              <a:defRPr sz="3200">
                <a:solidFill>
                  <a:schemeClr val="bg2"/>
                </a:solidFill>
                <a:latin typeface="Elephant" panose="02020904090505020303" pitchFamily="18" charset="0"/>
              </a:defRPr>
            </a:lvl3pPr>
            <a:lvl4pPr marL="1600200" indent="-228600">
              <a:defRPr sz="3200">
                <a:solidFill>
                  <a:schemeClr val="bg2"/>
                </a:solidFill>
                <a:latin typeface="Elephant" panose="02020904090505020303" pitchFamily="18" charset="0"/>
              </a:defRPr>
            </a:lvl4pPr>
            <a:lvl5pPr marL="2057400" indent="-228600">
              <a:defRPr sz="3200">
                <a:solidFill>
                  <a:schemeClr val="bg2"/>
                </a:solidFill>
                <a:latin typeface="Elephant" panose="02020904090505020303" pitchFamily="18" charset="0"/>
              </a:defRPr>
            </a:lvl5pPr>
            <a:lvl6pPr marL="2514600" indent="-228600" eaLnBrk="0" fontAlgn="base" hangingPunct="0">
              <a:spcBef>
                <a:spcPct val="0"/>
              </a:spcBef>
              <a:spcAft>
                <a:spcPct val="0"/>
              </a:spcAft>
              <a:defRPr sz="3200">
                <a:solidFill>
                  <a:schemeClr val="bg2"/>
                </a:solidFill>
                <a:latin typeface="Elephant" panose="02020904090505020303" pitchFamily="18" charset="0"/>
              </a:defRPr>
            </a:lvl6pPr>
            <a:lvl7pPr marL="2971800" indent="-228600" eaLnBrk="0" fontAlgn="base" hangingPunct="0">
              <a:spcBef>
                <a:spcPct val="0"/>
              </a:spcBef>
              <a:spcAft>
                <a:spcPct val="0"/>
              </a:spcAft>
              <a:defRPr sz="3200">
                <a:solidFill>
                  <a:schemeClr val="bg2"/>
                </a:solidFill>
                <a:latin typeface="Elephant" panose="02020904090505020303" pitchFamily="18" charset="0"/>
              </a:defRPr>
            </a:lvl7pPr>
            <a:lvl8pPr marL="3429000" indent="-228600" eaLnBrk="0" fontAlgn="base" hangingPunct="0">
              <a:spcBef>
                <a:spcPct val="0"/>
              </a:spcBef>
              <a:spcAft>
                <a:spcPct val="0"/>
              </a:spcAft>
              <a:defRPr sz="3200">
                <a:solidFill>
                  <a:schemeClr val="bg2"/>
                </a:solidFill>
                <a:latin typeface="Elephant" panose="02020904090505020303" pitchFamily="18" charset="0"/>
              </a:defRPr>
            </a:lvl8pPr>
            <a:lvl9pPr marL="3886200" indent="-228600" eaLnBrk="0" fontAlgn="base" hangingPunct="0">
              <a:spcBef>
                <a:spcPct val="0"/>
              </a:spcBef>
              <a:spcAft>
                <a:spcPct val="0"/>
              </a:spcAft>
              <a:defRPr sz="3200">
                <a:solidFill>
                  <a:schemeClr val="bg2"/>
                </a:solidFill>
                <a:latin typeface="Elephant" panose="02020904090505020303" pitchFamily="18" charset="0"/>
              </a:defRPr>
            </a:lvl9pPr>
          </a:lstStyle>
          <a:p>
            <a:fld id="{AEFC48C9-CA1D-4F94-AB78-FC96AD95AC80}" type="slidenum">
              <a:rPr lang="it-IT" altLang="it-IT" sz="1200">
                <a:solidFill>
                  <a:schemeClr val="tx1"/>
                </a:solidFill>
                <a:latin typeface="Arial" panose="020B0604020202020204" pitchFamily="34" charset="0"/>
              </a:rPr>
              <a:pPr/>
              <a:t>26</a:t>
            </a:fld>
            <a:endParaRPr lang="it-IT" altLang="it-IT" sz="1200">
              <a:solidFill>
                <a:schemeClr val="tx1"/>
              </a:solidFill>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buFontTx/>
              <a:buChar char="•"/>
            </a:pPr>
            <a:endParaRPr lang="it-IT" altLang="it-IT" b="1" smtClean="0"/>
          </a:p>
        </p:txBody>
      </p:sp>
    </p:spTree>
    <p:extLst>
      <p:ext uri="{BB962C8B-B14F-4D97-AF65-F5344CB8AC3E}">
        <p14:creationId xmlns:p14="http://schemas.microsoft.com/office/powerpoint/2010/main" val="245164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a:xfrm>
            <a:off x="5332412" y="5883275"/>
            <a:ext cx="4324044" cy="365125"/>
          </a:xfrm>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3852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4516979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23305041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1749535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17338101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it-IT" smtClean="0"/>
              <a:t>Fare clic per modificare stili del testo dello schema</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11512034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it-IT" smtClean="0"/>
              <a:t>Fare clic per modificare stili del testo dello schema</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1062127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7819262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733949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9598827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3149600" y="457200"/>
            <a:ext cx="8737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3759200" y="1981200"/>
            <a:ext cx="8128000" cy="4114800"/>
          </a:xfrm>
        </p:spPr>
        <p:txBody>
          <a:bodyPr/>
          <a:lstStyle/>
          <a:p>
            <a:pPr lvl="0"/>
            <a:endParaRPr lang="it-IT" noProof="0" smtClean="0"/>
          </a:p>
        </p:txBody>
      </p:sp>
      <p:sp>
        <p:nvSpPr>
          <p:cNvPr id="4" name="Rectangle 10"/>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11"/>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12"/>
          <p:cNvSpPr>
            <a:spLocks noGrp="1" noChangeArrowheads="1"/>
          </p:cNvSpPr>
          <p:nvPr>
            <p:ph type="sldNum" sz="quarter" idx="12"/>
          </p:nvPr>
        </p:nvSpPr>
        <p:spPr>
          <a:ln/>
        </p:spPr>
        <p:txBody>
          <a:bodyPr/>
          <a:lstStyle>
            <a:lvl1pPr>
              <a:defRPr/>
            </a:lvl1pPr>
          </a:lstStyle>
          <a:p>
            <a:fld id="{2D69A787-70ED-4741-9BBD-A55833281FDD}" type="slidenum">
              <a:rPr lang="it-IT" altLang="it-IT"/>
              <a:pPr/>
              <a:t>‹N›</a:t>
            </a:fld>
            <a:endParaRPr lang="it-IT" altLang="it-IT"/>
          </a:p>
        </p:txBody>
      </p:sp>
    </p:spTree>
    <p:extLst>
      <p:ext uri="{BB962C8B-B14F-4D97-AF65-F5344CB8AC3E}">
        <p14:creationId xmlns:p14="http://schemas.microsoft.com/office/powerpoint/2010/main" val="985020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nchor="ct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10951856" y="5867131"/>
            <a:ext cx="551167" cy="365125"/>
          </a:xfrm>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19985973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1901043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2293290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68628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26047199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2056E-E407-4EDF-AF62-CE821F437861}" type="datetimeFigureOut">
              <a:rPr lang="it-IT" smtClean="0"/>
              <a:pPr/>
              <a:t>11/04/2016</a:t>
            </a:fld>
            <a:endParaRPr lang="it-IT" dirty="0"/>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271F7D9-8CA6-4C88-B86C-DE38E644DF91}" type="slidenum">
              <a:rPr lang="it-IT" smtClean="0"/>
              <a:pPr/>
              <a:t>‹N›</a:t>
            </a:fld>
            <a:endParaRPr lang="it-IT" dirty="0"/>
          </a:p>
        </p:txBody>
      </p:sp>
    </p:spTree>
    <p:extLst>
      <p:ext uri="{BB962C8B-B14F-4D97-AF65-F5344CB8AC3E}">
        <p14:creationId xmlns:p14="http://schemas.microsoft.com/office/powerpoint/2010/main" val="15314869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3334633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it-IT" smtClean="0"/>
              <a:t>Fare clic per modificare lo stile del titolo</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E12056E-E407-4EDF-AF62-CE821F437861}" type="datetimeFigureOut">
              <a:rPr lang="it-IT" smtClean="0"/>
              <a:pPr/>
              <a:t>11/04/2016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271F7D9-8CA6-4C88-B86C-DE38E644DF91}" type="slidenum">
              <a:rPr lang="it-IT" smtClean="0"/>
              <a:pPr/>
              <a:t>‹N›</a:t>
            </a:fld>
            <a:endParaRPr lang="it-IT"/>
          </a:p>
        </p:txBody>
      </p:sp>
    </p:spTree>
    <p:extLst>
      <p:ext uri="{BB962C8B-B14F-4D97-AF65-F5344CB8AC3E}">
        <p14:creationId xmlns:p14="http://schemas.microsoft.com/office/powerpoint/2010/main" val="61340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12056E-E407-4EDF-AF62-CE821F437861}" type="datetimeFigureOut">
              <a:rPr lang="it-IT" smtClean="0"/>
              <a:pPr/>
              <a:t>11/04/2016</a:t>
            </a:fld>
            <a:endParaRPr lang="it-IT"/>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271F7D9-8CA6-4C88-B86C-DE38E644DF91}" type="slidenum">
              <a:rPr lang="it-IT" smtClean="0"/>
              <a:pPr/>
              <a:t>‹N›</a:t>
            </a:fld>
            <a:endParaRPr lang="it-IT"/>
          </a:p>
        </p:txBody>
      </p:sp>
    </p:spTree>
    <p:extLst>
      <p:ext uri="{BB962C8B-B14F-4D97-AF65-F5344CB8AC3E}">
        <p14:creationId xmlns:p14="http://schemas.microsoft.com/office/powerpoint/2010/main" val="349978468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Lst>
  <p:timing>
    <p:tnLst>
      <p:par>
        <p:cTn id="1" dur="indefinite" restart="never" nodeType="tmRoot"/>
      </p:par>
    </p:tnLst>
  </p:timing>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Documento_di_Microsoft_Word_97_-_20031.doc"/><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85.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88600" y="1331495"/>
            <a:ext cx="8729343" cy="3368842"/>
          </a:xfrm>
        </p:spPr>
        <p:txBody>
          <a:bodyPr>
            <a:noAutofit/>
          </a:bodyPr>
          <a:lstStyle/>
          <a:p>
            <a:r>
              <a:rPr lang="it-IT" sz="4400" b="1" dirty="0">
                <a:solidFill>
                  <a:srgbClr val="FF0000"/>
                </a:solidFill>
              </a:rPr>
              <a:t>La gestione del paziente con Trauma Maggiore:</a:t>
            </a:r>
            <a:br>
              <a:rPr lang="it-IT" sz="4400" b="1" dirty="0">
                <a:solidFill>
                  <a:srgbClr val="FF0000"/>
                </a:solidFill>
              </a:rPr>
            </a:br>
            <a:r>
              <a:rPr lang="it-IT" sz="4400" b="1" dirty="0">
                <a:solidFill>
                  <a:srgbClr val="FF0000"/>
                </a:solidFill>
              </a:rPr>
              <a:t> il Trauma Team dell’Azienda Ospedaliera di Perugia</a:t>
            </a:r>
          </a:p>
        </p:txBody>
      </p:sp>
      <p:sp>
        <p:nvSpPr>
          <p:cNvPr id="3" name="Sottotitolo 2"/>
          <p:cNvSpPr>
            <a:spLocks noGrp="1"/>
          </p:cNvSpPr>
          <p:nvPr>
            <p:ph type="subTitle" idx="1"/>
          </p:nvPr>
        </p:nvSpPr>
        <p:spPr>
          <a:xfrm>
            <a:off x="4691840" y="4869136"/>
            <a:ext cx="7326103" cy="2343573"/>
          </a:xfrm>
        </p:spPr>
        <p:txBody>
          <a:bodyPr>
            <a:noAutofit/>
          </a:bodyPr>
          <a:lstStyle/>
          <a:p>
            <a:r>
              <a:rPr lang="it-IT" sz="2400" b="1" dirty="0" smtClean="0"/>
              <a:t>Francesca Orfei</a:t>
            </a:r>
          </a:p>
          <a:p>
            <a:r>
              <a:rPr lang="it-IT" sz="2400" b="1" dirty="0" smtClean="0"/>
              <a:t>UTI- Unità di Terapia Intensiva </a:t>
            </a:r>
          </a:p>
          <a:p>
            <a:r>
              <a:rPr lang="it-IT" sz="2400" b="1" dirty="0" smtClean="0"/>
              <a:t> Ospedale Santa Maria della Misericordia</a:t>
            </a:r>
          </a:p>
          <a:p>
            <a:r>
              <a:rPr lang="it-IT" sz="2400" b="1" dirty="0" smtClean="0"/>
              <a:t>Perugia      </a:t>
            </a:r>
            <a:endParaRPr lang="it-IT" sz="2400" b="1" dirty="0"/>
          </a:p>
        </p:txBody>
      </p:sp>
      <p:pic>
        <p:nvPicPr>
          <p:cNvPr id="3074" name="Picture 2" descr="https://referti.ospedale.perugia.it/ecwmed/img/loghi/ico_az_osp_perug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540" y="0"/>
            <a:ext cx="3632701" cy="2406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827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69582" y="0"/>
            <a:ext cx="11256335" cy="6803016"/>
          </a:xfrm>
          <a:prstGeom prst="rect">
            <a:avLst/>
          </a:prstGeom>
        </p:spPr>
        <p:txBody>
          <a:bodyPr wrap="square">
            <a:spAutoFit/>
          </a:bodyPr>
          <a:lstStyle/>
          <a:p>
            <a:pPr>
              <a:lnSpc>
                <a:spcPct val="107000"/>
              </a:lnSpc>
              <a:spcAft>
                <a:spcPts val="800"/>
              </a:spcAft>
            </a:pPr>
            <a:r>
              <a:rPr lang="it-IT" sz="2600" b="1" dirty="0" smtClean="0">
                <a:latin typeface="Calibri" panose="020F0502020204030204" pitchFamily="34" charset="0"/>
                <a:ea typeface="Calibri" panose="020F0502020204030204" pitchFamily="34" charset="0"/>
                <a:cs typeface="Times New Roman" panose="02020603050405020304" pitchFamily="18" charset="0"/>
              </a:rPr>
              <a:t>a)Valutazione </a:t>
            </a:r>
            <a:r>
              <a:rPr lang="it-IT" sz="2600" b="1" dirty="0">
                <a:latin typeface="Calibri" panose="020F0502020204030204" pitchFamily="34" charset="0"/>
                <a:ea typeface="Calibri" panose="020F0502020204030204" pitchFamily="34" charset="0"/>
                <a:cs typeface="Times New Roman" panose="02020603050405020304" pitchFamily="18" charset="0"/>
              </a:rPr>
              <a:t>Primaria: </a:t>
            </a:r>
            <a:r>
              <a:rPr lang="it-IT" sz="2600" dirty="0">
                <a:latin typeface="Calibri" panose="020F0502020204030204" pitchFamily="34" charset="0"/>
                <a:ea typeface="Calibri" panose="020F0502020204030204" pitchFamily="34" charset="0"/>
                <a:cs typeface="Times New Roman" panose="02020603050405020304" pitchFamily="18" charset="0"/>
              </a:rPr>
              <a:t>Si individuano i pazienti con maggiore gravità ed immediata compromissione delle funzioni vitali, trattando le lesioni immediatamente mortali, come l’ostruzione delle vie aeree, il PNX iperteso, emorragie </a:t>
            </a:r>
            <a:r>
              <a:rPr lang="it-IT" sz="2600" dirty="0" smtClean="0">
                <a:latin typeface="Calibri" panose="020F0502020204030204" pitchFamily="34" charset="0"/>
                <a:ea typeface="Calibri" panose="020F0502020204030204" pitchFamily="34" charset="0"/>
                <a:cs typeface="Times New Roman" panose="02020603050405020304" pitchFamily="18" charset="0"/>
              </a:rPr>
              <a:t>incontrollate. Esame </a:t>
            </a:r>
            <a:r>
              <a:rPr lang="it-IT" sz="2600" dirty="0">
                <a:latin typeface="Calibri" panose="020F0502020204030204" pitchFamily="34" charset="0"/>
                <a:ea typeface="Calibri" panose="020F0502020204030204" pitchFamily="34" charset="0"/>
                <a:cs typeface="Times New Roman" panose="02020603050405020304" pitchFamily="18" charset="0"/>
              </a:rPr>
              <a:t>clinico del </a:t>
            </a:r>
            <a:r>
              <a:rPr lang="it-IT" sz="2600" dirty="0" smtClean="0">
                <a:latin typeface="Calibri" panose="020F0502020204030204" pitchFamily="34" charset="0"/>
                <a:ea typeface="Calibri" panose="020F0502020204030204" pitchFamily="34" charset="0"/>
                <a:cs typeface="Times New Roman" panose="02020603050405020304" pitchFamily="18" charset="0"/>
              </a:rPr>
              <a:t>paziente attraverso un approccio </a:t>
            </a:r>
            <a:r>
              <a:rPr lang="it-IT" sz="2600" dirty="0">
                <a:latin typeface="Calibri" panose="020F0502020204030204" pitchFamily="34" charset="0"/>
                <a:ea typeface="Calibri" panose="020F0502020204030204" pitchFamily="34" charset="0"/>
                <a:cs typeface="Times New Roman" panose="02020603050405020304" pitchFamily="18" charset="0"/>
              </a:rPr>
              <a:t>codificato dall’</a:t>
            </a:r>
            <a:r>
              <a:rPr lang="it-IT" sz="2600" b="1" dirty="0">
                <a:latin typeface="Calibri" panose="020F0502020204030204" pitchFamily="34" charset="0"/>
                <a:ea typeface="Calibri" panose="020F0502020204030204" pitchFamily="34" charset="0"/>
                <a:cs typeface="Times New Roman" panose="02020603050405020304" pitchFamily="18" charset="0"/>
              </a:rPr>
              <a:t>ATLS</a:t>
            </a:r>
            <a:r>
              <a:rPr lang="it-IT" sz="2600" dirty="0">
                <a:latin typeface="Calibri" panose="020F0502020204030204" pitchFamily="34" charset="0"/>
                <a:ea typeface="Calibri" panose="020F0502020204030204" pitchFamily="34" charset="0"/>
                <a:cs typeface="Times New Roman" panose="02020603050405020304" pitchFamily="18" charset="0"/>
              </a:rPr>
              <a:t>: </a:t>
            </a:r>
            <a:r>
              <a:rPr lang="it-IT" sz="2600" b="1" dirty="0" smtClean="0">
                <a:latin typeface="Calibri" panose="020F0502020204030204" pitchFamily="34" charset="0"/>
                <a:ea typeface="Calibri" panose="020F0502020204030204" pitchFamily="34" charset="0"/>
                <a:cs typeface="Times New Roman" panose="02020603050405020304" pitchFamily="18" charset="0"/>
              </a:rPr>
              <a:t>ABCDE </a:t>
            </a:r>
            <a:r>
              <a:rPr lang="it-IT" sz="2600" dirty="0" smtClean="0">
                <a:latin typeface="Calibri" panose="020F0502020204030204" pitchFamily="34" charset="0"/>
                <a:ea typeface="Calibri" panose="020F0502020204030204" pitchFamily="34" charset="0"/>
                <a:cs typeface="Times New Roman" panose="02020603050405020304" pitchFamily="18" charset="0"/>
              </a:rPr>
              <a:t>con l’ausilio </a:t>
            </a:r>
            <a:r>
              <a:rPr lang="it-IT" sz="2600" dirty="0">
                <a:latin typeface="Calibri" panose="020F0502020204030204" pitchFamily="34" charset="0"/>
                <a:ea typeface="Calibri" panose="020F0502020204030204" pitchFamily="34" charset="0"/>
                <a:cs typeface="Times New Roman" panose="02020603050405020304" pitchFamily="18" charset="0"/>
              </a:rPr>
              <a:t>di presidi diagnostici </a:t>
            </a:r>
            <a:r>
              <a:rPr lang="it-IT" sz="2600" dirty="0" smtClean="0">
                <a:latin typeface="Calibri" panose="020F0502020204030204" pitchFamily="34" charset="0"/>
                <a:ea typeface="Calibri" panose="020F0502020204030204" pitchFamily="34" charset="0"/>
                <a:cs typeface="Times New Roman" panose="02020603050405020304" pitchFamily="18" charset="0"/>
              </a:rPr>
              <a:t>e </a:t>
            </a:r>
            <a:r>
              <a:rPr lang="it-IT" sz="2600" dirty="0">
                <a:latin typeface="Calibri" panose="020F0502020204030204" pitchFamily="34" charset="0"/>
                <a:ea typeface="Calibri" panose="020F0502020204030204" pitchFamily="34" charset="0"/>
                <a:cs typeface="Times New Roman" panose="02020603050405020304" pitchFamily="18" charset="0"/>
              </a:rPr>
              <a:t>terapeutici effettuabili in Pronto Soccorso direttamente nella Sala </a:t>
            </a:r>
            <a:r>
              <a:rPr lang="it-IT" sz="2600" dirty="0" smtClean="0">
                <a:latin typeface="Calibri" panose="020F0502020204030204" pitchFamily="34" charset="0"/>
                <a:ea typeface="Calibri" panose="020F0502020204030204" pitchFamily="34" charset="0"/>
                <a:cs typeface="Times New Roman" panose="02020603050405020304" pitchFamily="18" charset="0"/>
              </a:rPr>
              <a:t>Rossa (E-FAST</a:t>
            </a:r>
            <a:r>
              <a:rPr lang="it-IT" sz="2600" dirty="0">
                <a:latin typeface="Calibri" panose="020F0502020204030204" pitchFamily="34" charset="0"/>
                <a:ea typeface="Calibri" panose="020F0502020204030204" pitchFamily="34" charset="0"/>
                <a:cs typeface="Times New Roman" panose="02020603050405020304" pitchFamily="18" charset="0"/>
              </a:rPr>
              <a:t>, </a:t>
            </a:r>
            <a:r>
              <a:rPr lang="it-IT" sz="2600" dirty="0" err="1">
                <a:latin typeface="Calibri" panose="020F0502020204030204" pitchFamily="34" charset="0"/>
                <a:ea typeface="Calibri" panose="020F0502020204030204" pitchFamily="34" charset="0"/>
                <a:cs typeface="Times New Roman" panose="02020603050405020304" pitchFamily="18" charset="0"/>
              </a:rPr>
              <a:t>Rx</a:t>
            </a:r>
            <a:r>
              <a:rPr lang="it-IT" sz="2600" dirty="0">
                <a:latin typeface="Calibri" panose="020F0502020204030204" pitchFamily="34" charset="0"/>
                <a:ea typeface="Calibri" panose="020F0502020204030204" pitchFamily="34" charset="0"/>
                <a:cs typeface="Times New Roman" panose="02020603050405020304" pitchFamily="18" charset="0"/>
              </a:rPr>
              <a:t> torace/ bacino) </a:t>
            </a:r>
          </a:p>
          <a:p>
            <a:pPr>
              <a:lnSpc>
                <a:spcPct val="107000"/>
              </a:lnSpc>
              <a:spcAft>
                <a:spcPts val="800"/>
              </a:spcAft>
            </a:pPr>
            <a:r>
              <a:rPr lang="it-IT" sz="2600" b="1" dirty="0">
                <a:latin typeface="Calibri" panose="020F0502020204030204" pitchFamily="34" charset="0"/>
                <a:ea typeface="Calibri" panose="020F0502020204030204" pitchFamily="34" charset="0"/>
                <a:cs typeface="Times New Roman" panose="02020603050405020304" pitchFamily="18" charset="0"/>
              </a:rPr>
              <a:t>b) Valutazione </a:t>
            </a:r>
            <a:r>
              <a:rPr lang="it-IT" sz="2600" b="1" dirty="0" smtClean="0">
                <a:latin typeface="Calibri" panose="020F0502020204030204" pitchFamily="34" charset="0"/>
                <a:ea typeface="Calibri" panose="020F0502020204030204" pitchFamily="34" charset="0"/>
                <a:cs typeface="Times New Roman" panose="02020603050405020304" pitchFamily="18" charset="0"/>
              </a:rPr>
              <a:t>Secondaria: </a:t>
            </a:r>
            <a:r>
              <a:rPr lang="it-IT" sz="2600" dirty="0" smtClean="0">
                <a:latin typeface="Calibri" panose="020F0502020204030204" pitchFamily="34" charset="0"/>
                <a:ea typeface="Calibri" panose="020F0502020204030204" pitchFamily="34" charset="0"/>
                <a:cs typeface="Times New Roman" panose="02020603050405020304" pitchFamily="18" charset="0"/>
              </a:rPr>
              <a:t>Bilancio </a:t>
            </a:r>
            <a:r>
              <a:rPr lang="it-IT" sz="2600" dirty="0">
                <a:latin typeface="Calibri" panose="020F0502020204030204" pitchFamily="34" charset="0"/>
                <a:ea typeface="Calibri" panose="020F0502020204030204" pitchFamily="34" charset="0"/>
                <a:cs typeface="Times New Roman" panose="02020603050405020304" pitchFamily="18" charset="0"/>
              </a:rPr>
              <a:t>delle principali lesioni del paziente ed i fattori di rischio attraverso un esame obiettivo rapido e rigorosamente sequenziale, la raccolta dei dati anamnestici del paziente e dinamica dell’evento, individuando le tappe successive del percorso </a:t>
            </a:r>
            <a:r>
              <a:rPr lang="it-IT" sz="2600" dirty="0" smtClean="0">
                <a:latin typeface="Calibri" panose="020F0502020204030204" pitchFamily="34" charset="0"/>
                <a:ea typeface="Calibri" panose="020F0502020204030204" pitchFamily="34" charset="0"/>
                <a:cs typeface="Times New Roman" panose="02020603050405020304" pitchFamily="18" charset="0"/>
              </a:rPr>
              <a:t>clinico-terapeutico sulla </a:t>
            </a:r>
            <a:r>
              <a:rPr lang="it-IT" sz="2600" dirty="0">
                <a:latin typeface="Calibri" panose="020F0502020204030204" pitchFamily="34" charset="0"/>
                <a:ea typeface="Calibri" panose="020F0502020204030204" pitchFamily="34" charset="0"/>
                <a:cs typeface="Times New Roman" panose="02020603050405020304" pitchFamily="18" charset="0"/>
              </a:rPr>
              <a:t>base della diagnostica e consulenze multidisciplinari. </a:t>
            </a:r>
          </a:p>
          <a:p>
            <a:pPr>
              <a:lnSpc>
                <a:spcPct val="107000"/>
              </a:lnSpc>
              <a:spcAft>
                <a:spcPts val="800"/>
              </a:spcAft>
            </a:pPr>
            <a:r>
              <a:rPr lang="it-IT" sz="2600" b="1" dirty="0">
                <a:latin typeface="Calibri" panose="020F0502020204030204" pitchFamily="34" charset="0"/>
                <a:ea typeface="Calibri" panose="020F0502020204030204" pitchFamily="34" charset="0"/>
                <a:cs typeface="Times New Roman" panose="02020603050405020304" pitchFamily="18" charset="0"/>
              </a:rPr>
              <a:t>c) Rapido e prioritario accesso alla diagnostica successiva: </a:t>
            </a:r>
            <a:r>
              <a:rPr lang="it-IT" sz="2600" dirty="0">
                <a:latin typeface="Calibri" panose="020F0502020204030204" pitchFamily="34" charset="0"/>
                <a:ea typeface="Calibri" panose="020F0502020204030204" pitchFamily="34" charset="0"/>
                <a:cs typeface="Times New Roman" panose="02020603050405020304" pitchFamily="18" charset="0"/>
              </a:rPr>
              <a:t>Destinato ai pazienti che hanno raggiunto la stabilità emodinamica per completare il bilancio delle </a:t>
            </a:r>
            <a:r>
              <a:rPr lang="it-IT" sz="2600" dirty="0" smtClean="0">
                <a:latin typeface="Calibri" panose="020F0502020204030204" pitchFamily="34" charset="0"/>
                <a:ea typeface="Calibri" panose="020F0502020204030204" pitchFamily="34" charset="0"/>
                <a:cs typeface="Times New Roman" panose="02020603050405020304" pitchFamily="18" charset="0"/>
              </a:rPr>
              <a:t>lesioni, con </a:t>
            </a:r>
            <a:r>
              <a:rPr lang="it-IT" sz="2600" dirty="0">
                <a:latin typeface="Calibri" panose="020F0502020204030204" pitchFamily="34" charset="0"/>
                <a:ea typeface="Calibri" panose="020F0502020204030204" pitchFamily="34" charset="0"/>
                <a:cs typeface="Times New Roman" panose="02020603050405020304" pitchFamily="18" charset="0"/>
              </a:rPr>
              <a:t>le </a:t>
            </a:r>
            <a:r>
              <a:rPr lang="it-IT" sz="2600" dirty="0" smtClean="0">
                <a:latin typeface="Calibri" panose="020F0502020204030204" pitchFamily="34" charset="0"/>
                <a:ea typeface="Calibri" panose="020F0502020204030204" pitchFamily="34" charset="0"/>
                <a:cs typeface="Times New Roman" panose="02020603050405020304" pitchFamily="18" charset="0"/>
              </a:rPr>
              <a:t>priorità </a:t>
            </a:r>
            <a:r>
              <a:rPr lang="it-IT" sz="2600" dirty="0">
                <a:latin typeface="Calibri" panose="020F0502020204030204" pitchFamily="34" charset="0"/>
                <a:ea typeface="Calibri" panose="020F0502020204030204" pitchFamily="34" charset="0"/>
                <a:cs typeface="Times New Roman" panose="02020603050405020304" pitchFamily="18" charset="0"/>
              </a:rPr>
              <a:t>clinico-terapeutiche (TC, AGF, RMN…) </a:t>
            </a:r>
          </a:p>
        </p:txBody>
      </p:sp>
      <p:sp>
        <p:nvSpPr>
          <p:cNvPr id="4" name="Rettangolo 3"/>
          <p:cNvSpPr/>
          <p:nvPr/>
        </p:nvSpPr>
        <p:spPr>
          <a:xfrm flipH="1">
            <a:off x="0" y="163507"/>
            <a:ext cx="1169582" cy="523220"/>
          </a:xfrm>
          <a:prstGeom prst="rect">
            <a:avLst/>
          </a:prstGeom>
        </p:spPr>
        <p:txBody>
          <a:bodyPr wrap="square">
            <a:spAutoFit/>
          </a:bodyPr>
          <a:lstStyle/>
          <a:p>
            <a:r>
              <a:rPr lang="it-IT" sz="2800" b="1" dirty="0">
                <a:solidFill>
                  <a:srgbClr val="FF0000"/>
                </a:solidFill>
                <a:latin typeface="Corbel" pitchFamily="34" charset="0"/>
              </a:rPr>
              <a:t>ATLS</a:t>
            </a:r>
          </a:p>
        </p:txBody>
      </p:sp>
    </p:spTree>
    <p:extLst>
      <p:ext uri="{BB962C8B-B14F-4D97-AF65-F5344CB8AC3E}">
        <p14:creationId xmlns:p14="http://schemas.microsoft.com/office/powerpoint/2010/main" val="108584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09823" y="0"/>
            <a:ext cx="10682177" cy="7161191"/>
          </a:xfrm>
          <a:prstGeom prst="rect">
            <a:avLst/>
          </a:prstGeom>
        </p:spPr>
        <p:txBody>
          <a:bodyPr wrap="square">
            <a:spAutoFit/>
          </a:bodyPr>
          <a:lstStyle/>
          <a:p>
            <a:pPr>
              <a:lnSpc>
                <a:spcPct val="107000"/>
              </a:lnSpc>
              <a:spcAft>
                <a:spcPts val="800"/>
              </a:spcAft>
            </a:pPr>
            <a:r>
              <a:rPr lang="it-IT" sz="2600" b="1" dirty="0" smtClean="0">
                <a:latin typeface="Calibri" panose="020F0502020204030204" pitchFamily="34" charset="0"/>
                <a:ea typeface="Calibri" panose="020F0502020204030204" pitchFamily="34" charset="0"/>
                <a:cs typeface="Times New Roman" panose="02020603050405020304" pitchFamily="18" charset="0"/>
              </a:rPr>
              <a:t>d) Rapido </a:t>
            </a:r>
            <a:r>
              <a:rPr lang="it-IT" sz="2600" b="1" dirty="0">
                <a:latin typeface="Calibri" panose="020F0502020204030204" pitchFamily="34" charset="0"/>
                <a:ea typeface="Calibri" panose="020F0502020204030204" pitchFamily="34" charset="0"/>
                <a:cs typeface="Times New Roman" panose="02020603050405020304" pitchFamily="18" charset="0"/>
              </a:rPr>
              <a:t>e prioritario accesso alla SO: </a:t>
            </a:r>
            <a:r>
              <a:rPr lang="it-IT" sz="2600" dirty="0">
                <a:latin typeface="Calibri" panose="020F0502020204030204" pitchFamily="34" charset="0"/>
                <a:ea typeface="Calibri" panose="020F0502020204030204" pitchFamily="34" charset="0"/>
                <a:cs typeface="Times New Roman" panose="02020603050405020304" pitchFamily="18" charset="0"/>
              </a:rPr>
              <a:t>Per i pazienti per i quali non è possibile raggiungere la stabilità emodinamica senza un atto chirurgico immediato compreso direttamente un </a:t>
            </a:r>
            <a:r>
              <a:rPr lang="it-IT" sz="2600" dirty="0" err="1">
                <a:latin typeface="Calibri" panose="020F0502020204030204" pitchFamily="34" charset="0"/>
                <a:ea typeface="Calibri" panose="020F0502020204030204" pitchFamily="34" charset="0"/>
                <a:cs typeface="Times New Roman" panose="02020603050405020304" pitchFamily="18" charset="0"/>
              </a:rPr>
              <a:t>Damage</a:t>
            </a:r>
            <a:r>
              <a:rPr lang="it-IT" sz="2600" dirty="0">
                <a:latin typeface="Calibri" panose="020F0502020204030204" pitchFamily="34" charset="0"/>
                <a:ea typeface="Calibri" panose="020F0502020204030204" pitchFamily="34" charset="0"/>
                <a:cs typeface="Times New Roman" panose="02020603050405020304" pitchFamily="18" charset="0"/>
              </a:rPr>
              <a:t> Control ( in sala rossa e/o sala operatoria) o per i pazienti stabili in cui il primo riscontro diagnostico (E-</a:t>
            </a:r>
            <a:r>
              <a:rPr lang="it-IT" sz="2600" dirty="0" err="1">
                <a:latin typeface="Calibri" panose="020F0502020204030204" pitchFamily="34" charset="0"/>
                <a:ea typeface="Calibri" panose="020F0502020204030204" pitchFamily="34" charset="0"/>
                <a:cs typeface="Times New Roman" panose="02020603050405020304" pitchFamily="18" charset="0"/>
              </a:rPr>
              <a:t>FAST,Rx</a:t>
            </a:r>
            <a:r>
              <a:rPr lang="it-IT" sz="2600" dirty="0">
                <a:latin typeface="Calibri" panose="020F0502020204030204" pitchFamily="34" charset="0"/>
                <a:ea typeface="Calibri" panose="020F0502020204030204" pitchFamily="34" charset="0"/>
                <a:cs typeface="Times New Roman" panose="02020603050405020304" pitchFamily="18" charset="0"/>
              </a:rPr>
              <a:t>…) ha individuato lesioni suscettibili di terapia chirurgica (emoperitoneo massivo, emotorace massivo, ferite penetranti…), </a:t>
            </a:r>
          </a:p>
          <a:p>
            <a:pPr>
              <a:lnSpc>
                <a:spcPct val="107000"/>
              </a:lnSpc>
              <a:spcAft>
                <a:spcPts val="800"/>
              </a:spcAft>
            </a:pPr>
            <a:r>
              <a:rPr lang="it-IT" sz="2600" b="1" dirty="0" smtClean="0">
                <a:latin typeface="Calibri" panose="020F0502020204030204" pitchFamily="34" charset="0"/>
                <a:ea typeface="Calibri" panose="020F0502020204030204" pitchFamily="34" charset="0"/>
                <a:cs typeface="Times New Roman" panose="02020603050405020304" pitchFamily="18" charset="0"/>
              </a:rPr>
              <a:t>e) Rapido </a:t>
            </a:r>
            <a:r>
              <a:rPr lang="it-IT" sz="2600" b="1" dirty="0">
                <a:latin typeface="Calibri" panose="020F0502020204030204" pitchFamily="34" charset="0"/>
                <a:ea typeface="Calibri" panose="020F0502020204030204" pitchFamily="34" charset="0"/>
                <a:cs typeface="Times New Roman" panose="02020603050405020304" pitchFamily="18" charset="0"/>
              </a:rPr>
              <a:t>e prioritario accesso alla Sala Angiografica: </a:t>
            </a:r>
            <a:r>
              <a:rPr lang="it-IT" sz="2600" dirty="0">
                <a:latin typeface="Calibri" panose="020F0502020204030204" pitchFamily="34" charset="0"/>
                <a:ea typeface="Calibri" panose="020F0502020204030204" pitchFamily="34" charset="0"/>
                <a:cs typeface="Times New Roman" panose="02020603050405020304" pitchFamily="18" charset="0"/>
              </a:rPr>
              <a:t>Per i pazienti con lesioni non stabilizzabili </a:t>
            </a:r>
            <a:r>
              <a:rPr lang="it-IT" sz="2600" dirty="0" smtClean="0">
                <a:latin typeface="Calibri" panose="020F0502020204030204" pitchFamily="34" charset="0"/>
                <a:ea typeface="Calibri" panose="020F0502020204030204" pitchFamily="34" charset="0"/>
                <a:cs typeface="Times New Roman" panose="02020603050405020304" pitchFamily="18" charset="0"/>
              </a:rPr>
              <a:t>emodinamicamente (alcune </a:t>
            </a:r>
            <a:r>
              <a:rPr lang="it-IT" sz="2600" dirty="0">
                <a:latin typeface="Calibri" panose="020F0502020204030204" pitchFamily="34" charset="0"/>
                <a:ea typeface="Calibri" panose="020F0502020204030204" pitchFamily="34" charset="0"/>
                <a:cs typeface="Times New Roman" panose="02020603050405020304" pitchFamily="18" charset="0"/>
              </a:rPr>
              <a:t>fratture pelviche, ad alta probabilità di lesioni vascolari </a:t>
            </a:r>
            <a:r>
              <a:rPr lang="it-IT" sz="2600" dirty="0" smtClean="0">
                <a:latin typeface="Calibri" panose="020F0502020204030204" pitchFamily="34" charset="0"/>
                <a:ea typeface="Calibri" panose="020F0502020204030204" pitchFamily="34" charset="0"/>
                <a:cs typeface="Times New Roman" panose="02020603050405020304" pitchFamily="18" charset="0"/>
              </a:rPr>
              <a:t>arteriose) effettuare </a:t>
            </a:r>
            <a:r>
              <a:rPr lang="it-IT" sz="2600" dirty="0">
                <a:latin typeface="Calibri" panose="020F0502020204030204" pitchFamily="34" charset="0"/>
                <a:ea typeface="Calibri" panose="020F0502020204030204" pitchFamily="34" charset="0"/>
                <a:cs typeface="Times New Roman" panose="02020603050405020304" pitchFamily="18" charset="0"/>
              </a:rPr>
              <a:t>una AGF con eventuale </a:t>
            </a:r>
            <a:r>
              <a:rPr lang="it-IT" sz="2600" dirty="0" err="1">
                <a:latin typeface="Calibri" panose="020F0502020204030204" pitchFamily="34" charset="0"/>
                <a:ea typeface="Calibri" panose="020F0502020204030204" pitchFamily="34" charset="0"/>
                <a:cs typeface="Times New Roman" panose="02020603050405020304" pitchFamily="18" charset="0"/>
              </a:rPr>
              <a:t>embolizzazione</a:t>
            </a:r>
            <a:r>
              <a:rPr lang="it-IT" sz="2600" dirty="0">
                <a:latin typeface="Calibri" panose="020F0502020204030204" pitchFamily="34" charset="0"/>
                <a:ea typeface="Calibri" panose="020F0502020204030204" pitchFamily="34" charset="0"/>
                <a:cs typeface="Times New Roman" panose="02020603050405020304" pitchFamily="18" charset="0"/>
              </a:rPr>
              <a:t> o per i pazienti stabilizzati la cui valutazione diagnostica  </a:t>
            </a:r>
            <a:r>
              <a:rPr lang="it-IT" sz="2600" dirty="0" smtClean="0">
                <a:latin typeface="Calibri" panose="020F0502020204030204" pitchFamily="34" charset="0"/>
                <a:ea typeface="Calibri" panose="020F0502020204030204" pitchFamily="34" charset="0"/>
                <a:cs typeface="Times New Roman" panose="02020603050405020304" pitchFamily="18" charset="0"/>
              </a:rPr>
              <a:t> evidenzia </a:t>
            </a:r>
            <a:r>
              <a:rPr lang="it-IT" sz="2600" dirty="0">
                <a:latin typeface="Calibri" panose="020F0502020204030204" pitchFamily="34" charset="0"/>
                <a:ea typeface="Calibri" panose="020F0502020204030204" pitchFamily="34" charset="0"/>
                <a:cs typeface="Times New Roman" panose="02020603050405020304" pitchFamily="18" charset="0"/>
              </a:rPr>
              <a:t>comunque un’alta probabilità di lesioni vascolari associate </a:t>
            </a:r>
          </a:p>
          <a:p>
            <a:pPr>
              <a:lnSpc>
                <a:spcPct val="107000"/>
              </a:lnSpc>
              <a:spcAft>
                <a:spcPts val="800"/>
              </a:spcAft>
            </a:pPr>
            <a:r>
              <a:rPr lang="it-IT" sz="2600" b="1" dirty="0" smtClean="0">
                <a:latin typeface="Calibri" panose="020F0502020204030204" pitchFamily="34" charset="0"/>
                <a:ea typeface="Calibri" panose="020F0502020204030204" pitchFamily="34" charset="0"/>
                <a:cs typeface="Times New Roman" panose="02020603050405020304" pitchFamily="18" charset="0"/>
              </a:rPr>
              <a:t>f) Completamento </a:t>
            </a:r>
            <a:r>
              <a:rPr lang="it-IT" sz="2600" b="1" dirty="0">
                <a:latin typeface="Calibri" panose="020F0502020204030204" pitchFamily="34" charset="0"/>
                <a:ea typeface="Calibri" panose="020F0502020204030204" pitchFamily="34" charset="0"/>
                <a:cs typeface="Times New Roman" panose="02020603050405020304" pitchFamily="18" charset="0"/>
              </a:rPr>
              <a:t>trattamento lesioni chirurgiche: </a:t>
            </a:r>
            <a:r>
              <a:rPr lang="it-IT" sz="2600" dirty="0">
                <a:latin typeface="Calibri" panose="020F0502020204030204" pitchFamily="34" charset="0"/>
                <a:ea typeface="Calibri" panose="020F0502020204030204" pitchFamily="34" charset="0"/>
                <a:cs typeface="Times New Roman" panose="02020603050405020304" pitchFamily="18" charset="0"/>
              </a:rPr>
              <a:t>Trattamento e stabilizzazione definitiva delle lesioni da trattare in urgenza </a:t>
            </a:r>
          </a:p>
          <a:p>
            <a:r>
              <a:rPr lang="it-IT" sz="2600" b="1" dirty="0" smtClean="0">
                <a:latin typeface="Calibri" panose="020F0502020204030204" pitchFamily="34" charset="0"/>
                <a:ea typeface="Calibri" panose="020F0502020204030204" pitchFamily="34" charset="0"/>
                <a:cs typeface="Times New Roman" panose="02020603050405020304" pitchFamily="18" charset="0"/>
              </a:rPr>
              <a:t>g) Trasferimento </a:t>
            </a:r>
            <a:r>
              <a:rPr lang="it-IT" sz="2600" b="1" dirty="0">
                <a:latin typeface="Calibri" panose="020F0502020204030204" pitchFamily="34" charset="0"/>
                <a:ea typeface="Calibri" panose="020F0502020204030204" pitchFamily="34" charset="0"/>
                <a:cs typeface="Times New Roman" panose="02020603050405020304" pitchFamily="18" charset="0"/>
              </a:rPr>
              <a:t>in Terapia Intensiva: </a:t>
            </a:r>
            <a:r>
              <a:rPr lang="it-IT" sz="2600" dirty="0">
                <a:latin typeface="Calibri" panose="020F0502020204030204" pitchFamily="34" charset="0"/>
                <a:ea typeface="Calibri" panose="020F0502020204030204" pitchFamily="34" charset="0"/>
                <a:cs typeface="Times New Roman" panose="02020603050405020304" pitchFamily="18" charset="0"/>
              </a:rPr>
              <a:t>Qualora le condizioni cliniche del </a:t>
            </a:r>
            <a:r>
              <a:rPr lang="it-IT" sz="2600" dirty="0" smtClean="0">
                <a:latin typeface="Calibri" panose="020F0502020204030204" pitchFamily="34" charset="0"/>
                <a:ea typeface="Calibri" panose="020F0502020204030204" pitchFamily="34" charset="0"/>
                <a:cs typeface="Times New Roman" panose="02020603050405020304" pitchFamily="18" charset="0"/>
              </a:rPr>
              <a:t>paziente</a:t>
            </a:r>
            <a:r>
              <a:rPr lang="it-IT" sz="2600" dirty="0"/>
              <a:t> </a:t>
            </a:r>
            <a:r>
              <a:rPr lang="it-IT" sz="2600" dirty="0" smtClean="0"/>
              <a:t>lo </a:t>
            </a:r>
            <a:r>
              <a:rPr lang="it-IT" sz="2600" dirty="0"/>
              <a:t>richiedano, (shock emorragico, necessità di VAM, trauma </a:t>
            </a:r>
            <a:r>
              <a:rPr lang="it-IT" sz="2600" dirty="0" smtClean="0"/>
              <a:t>cranico)</a:t>
            </a:r>
            <a:endParaRPr lang="it-IT" sz="2600" dirty="0"/>
          </a:p>
          <a:p>
            <a:pPr>
              <a:lnSpc>
                <a:spcPct val="107000"/>
              </a:lnSpc>
              <a:spcAft>
                <a:spcPts val="800"/>
              </a:spcAft>
            </a:pPr>
            <a:endParaRPr lang="it-IT"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ttangolo 1"/>
          <p:cNvSpPr/>
          <p:nvPr/>
        </p:nvSpPr>
        <p:spPr>
          <a:xfrm rot="10800000" flipV="1">
            <a:off x="-1" y="345087"/>
            <a:ext cx="1195754" cy="523220"/>
          </a:xfrm>
          <a:prstGeom prst="rect">
            <a:avLst/>
          </a:prstGeom>
        </p:spPr>
        <p:txBody>
          <a:bodyPr wrap="square">
            <a:spAutoFit/>
          </a:bodyPr>
          <a:lstStyle/>
          <a:p>
            <a:r>
              <a:rPr lang="it-IT" sz="2800" b="1" dirty="0">
                <a:solidFill>
                  <a:srgbClr val="FF0000"/>
                </a:solidFill>
                <a:latin typeface="Corbel" pitchFamily="34" charset="0"/>
              </a:rPr>
              <a:t>ATLS</a:t>
            </a:r>
          </a:p>
        </p:txBody>
      </p:sp>
    </p:spTree>
    <p:extLst>
      <p:ext uri="{BB962C8B-B14F-4D97-AF65-F5344CB8AC3E}">
        <p14:creationId xmlns:p14="http://schemas.microsoft.com/office/powerpoint/2010/main" val="2797505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1" y="0"/>
            <a:ext cx="10018713" cy="893135"/>
          </a:xfrm>
        </p:spPr>
        <p:txBody>
          <a:bodyPr/>
          <a:lstStyle/>
          <a:p>
            <a:endParaRPr lang="it-IT" dirty="0"/>
          </a:p>
        </p:txBody>
      </p:sp>
      <p:sp>
        <p:nvSpPr>
          <p:cNvPr id="3" name="Segnaposto contenuto 2"/>
          <p:cNvSpPr>
            <a:spLocks noGrp="1"/>
          </p:cNvSpPr>
          <p:nvPr>
            <p:ph sz="half" idx="1"/>
          </p:nvPr>
        </p:nvSpPr>
        <p:spPr>
          <a:xfrm>
            <a:off x="1314273" y="2246769"/>
            <a:ext cx="5001549" cy="2764465"/>
          </a:xfrm>
        </p:spPr>
        <p:txBody>
          <a:bodyPr>
            <a:noAutofit/>
          </a:bodyPr>
          <a:lstStyle/>
          <a:p>
            <a:pPr marL="0" indent="0" algn="ctr">
              <a:buNone/>
            </a:pPr>
            <a:r>
              <a:rPr lang="it-IT" sz="2800" b="1" dirty="0" smtClean="0"/>
              <a:t>Primo livello diagnostico</a:t>
            </a:r>
          </a:p>
          <a:p>
            <a:r>
              <a:rPr lang="it-IT" sz="2800" dirty="0" smtClean="0"/>
              <a:t>Valutazione primaria/secondaria</a:t>
            </a:r>
          </a:p>
          <a:p>
            <a:r>
              <a:rPr lang="it-IT" sz="2800" dirty="0" smtClean="0"/>
              <a:t>Laboratorio, E-Fast</a:t>
            </a:r>
          </a:p>
          <a:p>
            <a:r>
              <a:rPr lang="it-IT" sz="2800" dirty="0" err="1" smtClean="0"/>
              <a:t>Rx</a:t>
            </a:r>
            <a:r>
              <a:rPr lang="it-IT" sz="2800" dirty="0" smtClean="0"/>
              <a:t> torace/pelvi</a:t>
            </a:r>
          </a:p>
          <a:p>
            <a:r>
              <a:rPr lang="it-IT" sz="2800" dirty="0" smtClean="0"/>
              <a:t>Identificazione del paziente instabile e delle lesioni potenzialmente mortali</a:t>
            </a:r>
            <a:endParaRPr lang="it-IT" sz="2800" dirty="0"/>
          </a:p>
          <a:p>
            <a:r>
              <a:rPr lang="it-IT" sz="2800" dirty="0" smtClean="0"/>
              <a:t>Identificazione del paziente stabile/stabilizzabile che necessita di ulteriori valutazioni diagnostiche</a:t>
            </a:r>
            <a:endParaRPr lang="it-IT" sz="2800" dirty="0"/>
          </a:p>
        </p:txBody>
      </p:sp>
      <p:pic>
        <p:nvPicPr>
          <p:cNvPr id="5" name="Segnaposto contenuto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039293" y="1339702"/>
            <a:ext cx="6152707" cy="5018568"/>
          </a:xfrm>
        </p:spPr>
      </p:pic>
      <p:sp>
        <p:nvSpPr>
          <p:cNvPr id="6" name="Segnaposto contenuto 6"/>
          <p:cNvSpPr txBox="1">
            <a:spLocks/>
          </p:cNvSpPr>
          <p:nvPr/>
        </p:nvSpPr>
        <p:spPr>
          <a:xfrm>
            <a:off x="1314273" y="842630"/>
            <a:ext cx="4852611" cy="3070152"/>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pPr marL="0" indent="0" algn="ctr">
              <a:buFont typeface="Arial"/>
              <a:buNone/>
            </a:pPr>
            <a:r>
              <a:rPr lang="it-IT" sz="2800" b="1" dirty="0" smtClean="0"/>
              <a:t>Secondo livello diagnostico</a:t>
            </a:r>
          </a:p>
          <a:p>
            <a:r>
              <a:rPr lang="it-IT" sz="2800" dirty="0" err="1" smtClean="0"/>
              <a:t>ceMDCT</a:t>
            </a:r>
            <a:endParaRPr lang="it-IT" sz="2800" dirty="0" smtClean="0"/>
          </a:p>
          <a:p>
            <a:r>
              <a:rPr lang="it-IT" sz="2800" dirty="0" smtClean="0"/>
              <a:t>AGF  </a:t>
            </a:r>
          </a:p>
          <a:p>
            <a:r>
              <a:rPr lang="it-IT" sz="2800" dirty="0" err="1" smtClean="0"/>
              <a:t>Rx</a:t>
            </a:r>
            <a:r>
              <a:rPr lang="it-IT" sz="2800" dirty="0" smtClean="0"/>
              <a:t> arti</a:t>
            </a:r>
          </a:p>
          <a:p>
            <a:r>
              <a:rPr lang="it-IT" sz="2800" dirty="0" smtClean="0"/>
              <a:t>RMN</a:t>
            </a:r>
            <a:endParaRPr lang="it-IT" sz="2800" dirty="0"/>
          </a:p>
        </p:txBody>
      </p:sp>
      <p:sp>
        <p:nvSpPr>
          <p:cNvPr id="4" name="Rettangolo 3"/>
          <p:cNvSpPr/>
          <p:nvPr/>
        </p:nvSpPr>
        <p:spPr>
          <a:xfrm>
            <a:off x="1" y="0"/>
            <a:ext cx="984738" cy="769441"/>
          </a:xfrm>
          <a:prstGeom prst="rect">
            <a:avLst/>
          </a:prstGeom>
        </p:spPr>
        <p:txBody>
          <a:bodyPr wrap="square">
            <a:spAutoFit/>
          </a:bodyPr>
          <a:lstStyle/>
          <a:p>
            <a:r>
              <a:rPr lang="it-IT" sz="4400" b="1" dirty="0" smtClean="0">
                <a:solidFill>
                  <a:srgbClr val="FF0000"/>
                </a:solidFill>
                <a:latin typeface="Corbel" pitchFamily="34" charset="0"/>
              </a:rPr>
              <a:t>ER</a:t>
            </a:r>
            <a:endParaRPr lang="it-IT" sz="4400" b="1" dirty="0">
              <a:solidFill>
                <a:srgbClr val="FF0000"/>
              </a:solidFill>
              <a:latin typeface="Corbel" pitchFamily="34" charset="0"/>
            </a:endParaRPr>
          </a:p>
        </p:txBody>
      </p:sp>
    </p:spTree>
    <p:extLst>
      <p:ext uri="{BB962C8B-B14F-4D97-AF65-F5344CB8AC3E}">
        <p14:creationId xmlns:p14="http://schemas.microsoft.com/office/powerpoint/2010/main" val="216189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
                                            <p:txEl>
                                              <p:pRg st="0" end="0"/>
                                            </p:txEl>
                                          </p:spTgt>
                                        </p:tgtEl>
                                      </p:cBhvr>
                                    </p:animEffect>
                                    <p:anim calcmode="lin" valueType="num">
                                      <p:cBhvr>
                                        <p:cTn id="7" dur="1000"/>
                                        <p:tgtEl>
                                          <p:spTgt spid="3">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3">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3">
                                            <p:txEl>
                                              <p:pRg st="0" end="0"/>
                                            </p:txEl>
                                          </p:spTgt>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3">
                                            <p:txEl>
                                              <p:pRg st="1" end="1"/>
                                            </p:txEl>
                                          </p:spTgt>
                                        </p:tgtEl>
                                      </p:cBhvr>
                                    </p:animEffect>
                                    <p:anim calcmode="lin" valueType="num">
                                      <p:cBhvr>
                                        <p:cTn id="12" dur="1000"/>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p:tgtEl>
                                          <p:spTgt spid="3">
                                            <p:txEl>
                                              <p:pRg st="1" end="1"/>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3">
                                            <p:txEl>
                                              <p:pRg st="1" end="1"/>
                                            </p:txEl>
                                          </p:spTgt>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3">
                                            <p:txEl>
                                              <p:pRg st="2" end="2"/>
                                            </p:txEl>
                                          </p:spTgt>
                                        </p:tgtEl>
                                      </p:cBhvr>
                                    </p:animEffect>
                                    <p:anim calcmode="lin" valueType="num">
                                      <p:cBhvr>
                                        <p:cTn id="17" dur="1000"/>
                                        <p:tgtEl>
                                          <p:spTgt spid="3">
                                            <p:txEl>
                                              <p:pRg st="2" end="2"/>
                                            </p:txEl>
                                          </p:spTgt>
                                        </p:tgtEl>
                                        <p:attrNameLst>
                                          <p:attrName>ppt_x</p:attrName>
                                        </p:attrNameLst>
                                      </p:cBhvr>
                                      <p:tavLst>
                                        <p:tav tm="0">
                                          <p:val>
                                            <p:strVal val="ppt_x"/>
                                          </p:val>
                                        </p:tav>
                                        <p:tav tm="100000">
                                          <p:val>
                                            <p:strVal val="ppt_x"/>
                                          </p:val>
                                        </p:tav>
                                      </p:tavLst>
                                    </p:anim>
                                    <p:anim calcmode="lin" valueType="num">
                                      <p:cBhvr>
                                        <p:cTn id="18" dur="1000"/>
                                        <p:tgtEl>
                                          <p:spTgt spid="3">
                                            <p:txEl>
                                              <p:pRg st="2" end="2"/>
                                            </p:tx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3">
                                            <p:txEl>
                                              <p:pRg st="2" end="2"/>
                                            </p:txEl>
                                          </p:spTgt>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3">
                                            <p:txEl>
                                              <p:pRg st="3" end="3"/>
                                            </p:txEl>
                                          </p:spTgt>
                                        </p:tgtEl>
                                      </p:cBhvr>
                                    </p:animEffect>
                                    <p:anim calcmode="lin" valueType="num">
                                      <p:cBhvr>
                                        <p:cTn id="22" dur="1000"/>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p:tgtEl>
                                          <p:spTgt spid="3">
                                            <p:txEl>
                                              <p:pRg st="3" end="3"/>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3">
                                            <p:txEl>
                                              <p:pRg st="3" end="3"/>
                                            </p:txEl>
                                          </p:spTgt>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3">
                                            <p:txEl>
                                              <p:pRg st="4" end="4"/>
                                            </p:txEl>
                                          </p:spTgt>
                                        </p:tgtEl>
                                      </p:cBhvr>
                                    </p:animEffect>
                                    <p:anim calcmode="lin" valueType="num">
                                      <p:cBhvr>
                                        <p:cTn id="27" dur="1000"/>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p:tgtEl>
                                          <p:spTgt spid="3">
                                            <p:txEl>
                                              <p:pRg st="4" end="4"/>
                                            </p:txEl>
                                          </p:spTgt>
                                        </p:tgtEl>
                                        <p:attrNameLst>
                                          <p:attrName>ppt_y</p:attrName>
                                        </p:attrNameLst>
                                      </p:cBhvr>
                                      <p:tavLst>
                                        <p:tav tm="0">
                                          <p:val>
                                            <p:strVal val="ppt_y"/>
                                          </p:val>
                                        </p:tav>
                                        <p:tav tm="100000">
                                          <p:val>
                                            <p:strVal val="ppt_y+.1"/>
                                          </p:val>
                                        </p:tav>
                                      </p:tavLst>
                                    </p:anim>
                                    <p:set>
                                      <p:cBhvr>
                                        <p:cTn id="29" dur="1" fill="hold">
                                          <p:stCondLst>
                                            <p:cond delay="999"/>
                                          </p:stCondLst>
                                        </p:cTn>
                                        <p:tgtEl>
                                          <p:spTgt spid="3">
                                            <p:txEl>
                                              <p:pRg st="4" end="4"/>
                                            </p:txEl>
                                          </p:spTgt>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3">
                                            <p:txEl>
                                              <p:pRg st="5" end="5"/>
                                            </p:txEl>
                                          </p:spTgt>
                                        </p:tgtEl>
                                      </p:cBhvr>
                                    </p:animEffect>
                                    <p:anim calcmode="lin" valueType="num">
                                      <p:cBhvr>
                                        <p:cTn id="32" dur="1000"/>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p:tgtEl>
                                          <p:spTgt spid="3">
                                            <p:txEl>
                                              <p:pRg st="5" end="5"/>
                                            </p:txEl>
                                          </p:spTgt>
                                        </p:tgtEl>
                                        <p:attrNameLst>
                                          <p:attrName>ppt_y</p:attrName>
                                        </p:attrNameLst>
                                      </p:cBhvr>
                                      <p:tavLst>
                                        <p:tav tm="0">
                                          <p:val>
                                            <p:strVal val="ppt_y"/>
                                          </p:val>
                                        </p:tav>
                                        <p:tav tm="100000">
                                          <p:val>
                                            <p:strVal val="ppt_y+.1"/>
                                          </p:val>
                                        </p:tav>
                                      </p:tavLst>
                                    </p:anim>
                                    <p:set>
                                      <p:cBhvr>
                                        <p:cTn id="34" dur="1" fill="hold">
                                          <p:stCondLst>
                                            <p:cond delay="999"/>
                                          </p:stCondLst>
                                        </p:cTn>
                                        <p:tgtEl>
                                          <p:spTgt spid="3">
                                            <p:txEl>
                                              <p:pRg st="5" end="5"/>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4035644" y="0"/>
            <a:ext cx="8156356" cy="6858000"/>
          </a:xfrm>
          <a:prstGeom prst="rect">
            <a:avLst/>
          </a:prstGeom>
        </p:spPr>
      </p:pic>
      <p:sp>
        <p:nvSpPr>
          <p:cNvPr id="3" name="Rettangolo 2"/>
          <p:cNvSpPr/>
          <p:nvPr/>
        </p:nvSpPr>
        <p:spPr>
          <a:xfrm>
            <a:off x="1135118" y="2081049"/>
            <a:ext cx="3168869" cy="3970318"/>
          </a:xfrm>
          <a:prstGeom prst="rect">
            <a:avLst/>
          </a:prstGeom>
        </p:spPr>
        <p:txBody>
          <a:bodyPr wrap="square">
            <a:spAutoFit/>
          </a:bodyPr>
          <a:lstStyle/>
          <a:p>
            <a:r>
              <a:rPr lang="it-IT" sz="3600" b="1" dirty="0">
                <a:solidFill>
                  <a:srgbClr val="FF0000"/>
                </a:solidFill>
                <a:latin typeface="Arial Black" panose="020B0A04020102020204" pitchFamily="34" charset="0"/>
              </a:rPr>
              <a:t>Tempi di intervento fino al trasferimento in Terapia Intensiva </a:t>
            </a:r>
            <a:endParaRPr lang="it-IT" sz="3600" dirty="0">
              <a:solidFill>
                <a:srgbClr val="FF0000"/>
              </a:solidFill>
              <a:latin typeface="Arial Black" panose="020B0A04020102020204" pitchFamily="34" charset="0"/>
            </a:endParaRPr>
          </a:p>
        </p:txBody>
      </p:sp>
      <p:sp>
        <p:nvSpPr>
          <p:cNvPr id="4" name="Rettangolo 3"/>
          <p:cNvSpPr/>
          <p:nvPr/>
        </p:nvSpPr>
        <p:spPr>
          <a:xfrm>
            <a:off x="1" y="0"/>
            <a:ext cx="984738" cy="769441"/>
          </a:xfrm>
          <a:prstGeom prst="rect">
            <a:avLst/>
          </a:prstGeom>
        </p:spPr>
        <p:txBody>
          <a:bodyPr wrap="square">
            <a:spAutoFit/>
          </a:bodyPr>
          <a:lstStyle/>
          <a:p>
            <a:r>
              <a:rPr lang="it-IT" sz="4400" b="1" dirty="0" smtClean="0">
                <a:solidFill>
                  <a:srgbClr val="FF0000"/>
                </a:solidFill>
                <a:latin typeface="Corbel" pitchFamily="34" charset="0"/>
              </a:rPr>
              <a:t>ER</a:t>
            </a:r>
            <a:endParaRPr lang="it-IT" sz="4400" b="1" dirty="0">
              <a:solidFill>
                <a:srgbClr val="FF0000"/>
              </a:solidFill>
              <a:latin typeface="Corbel" pitchFamily="34" charset="0"/>
            </a:endParaRPr>
          </a:p>
        </p:txBody>
      </p:sp>
    </p:spTree>
    <p:extLst>
      <p:ext uri="{BB962C8B-B14F-4D97-AF65-F5344CB8AC3E}">
        <p14:creationId xmlns:p14="http://schemas.microsoft.com/office/powerpoint/2010/main" val="230394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2551815" y="0"/>
            <a:ext cx="9640186" cy="6858000"/>
          </a:xfrm>
          <a:prstGeom prst="rect">
            <a:avLst/>
          </a:prstGeom>
        </p:spPr>
      </p:pic>
      <p:sp>
        <p:nvSpPr>
          <p:cNvPr id="3" name="Rettangolo 2"/>
          <p:cNvSpPr/>
          <p:nvPr/>
        </p:nvSpPr>
        <p:spPr>
          <a:xfrm>
            <a:off x="1" y="0"/>
            <a:ext cx="984738" cy="769441"/>
          </a:xfrm>
          <a:prstGeom prst="rect">
            <a:avLst/>
          </a:prstGeom>
        </p:spPr>
        <p:txBody>
          <a:bodyPr wrap="square">
            <a:spAutoFit/>
          </a:bodyPr>
          <a:lstStyle/>
          <a:p>
            <a:r>
              <a:rPr lang="it-IT" sz="4400" b="1" dirty="0" smtClean="0">
                <a:solidFill>
                  <a:srgbClr val="FF0000"/>
                </a:solidFill>
                <a:latin typeface="Corbel" pitchFamily="34" charset="0"/>
              </a:rPr>
              <a:t>ER</a:t>
            </a:r>
            <a:endParaRPr lang="it-IT" sz="4400" b="1" dirty="0">
              <a:solidFill>
                <a:srgbClr val="FF0000"/>
              </a:solidFill>
              <a:latin typeface="Corbel" pitchFamily="34" charset="0"/>
            </a:endParaRPr>
          </a:p>
        </p:txBody>
      </p:sp>
    </p:spTree>
    <p:extLst>
      <p:ext uri="{BB962C8B-B14F-4D97-AF65-F5344CB8AC3E}">
        <p14:creationId xmlns:p14="http://schemas.microsoft.com/office/powerpoint/2010/main" val="665442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2503715" y="0"/>
            <a:ext cx="9688286" cy="6858000"/>
          </a:xfrm>
          <a:prstGeom prst="rect">
            <a:avLst/>
          </a:prstGeom>
        </p:spPr>
      </p:pic>
      <p:sp>
        <p:nvSpPr>
          <p:cNvPr id="3" name="Rettangolo 2"/>
          <p:cNvSpPr/>
          <p:nvPr/>
        </p:nvSpPr>
        <p:spPr>
          <a:xfrm>
            <a:off x="1" y="0"/>
            <a:ext cx="984738" cy="769441"/>
          </a:xfrm>
          <a:prstGeom prst="rect">
            <a:avLst/>
          </a:prstGeom>
        </p:spPr>
        <p:txBody>
          <a:bodyPr wrap="square">
            <a:spAutoFit/>
          </a:bodyPr>
          <a:lstStyle/>
          <a:p>
            <a:r>
              <a:rPr lang="it-IT" sz="4400" b="1" dirty="0" smtClean="0">
                <a:solidFill>
                  <a:srgbClr val="FF0000"/>
                </a:solidFill>
                <a:latin typeface="Corbel" pitchFamily="34" charset="0"/>
              </a:rPr>
              <a:t>ER</a:t>
            </a:r>
            <a:endParaRPr lang="it-IT" sz="4400" b="1" dirty="0">
              <a:solidFill>
                <a:srgbClr val="FF0000"/>
              </a:solidFill>
              <a:latin typeface="Corbel" pitchFamily="34" charset="0"/>
            </a:endParaRPr>
          </a:p>
        </p:txBody>
      </p:sp>
    </p:spTree>
    <p:extLst>
      <p:ext uri="{BB962C8B-B14F-4D97-AF65-F5344CB8AC3E}">
        <p14:creationId xmlns:p14="http://schemas.microsoft.com/office/powerpoint/2010/main" val="5724694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68006" y="740345"/>
            <a:ext cx="17478653" cy="3302266"/>
          </a:xfrm>
        </p:spPr>
        <p:txBody>
          <a:bodyPr/>
          <a:lstStyle/>
          <a:p>
            <a:endParaRPr lang="it-IT" dirty="0"/>
          </a:p>
        </p:txBody>
      </p:sp>
      <p:sp>
        <p:nvSpPr>
          <p:cNvPr id="3" name="Segnaposto contenuto 2"/>
          <p:cNvSpPr>
            <a:spLocks noGrp="1"/>
          </p:cNvSpPr>
          <p:nvPr>
            <p:ph idx="1"/>
          </p:nvPr>
        </p:nvSpPr>
        <p:spPr>
          <a:xfrm>
            <a:off x="1484310" y="2666999"/>
            <a:ext cx="10531227" cy="3653589"/>
          </a:xfrm>
        </p:spPr>
        <p:txBody>
          <a:bodyPr>
            <a:noAutofit/>
          </a:bodyPr>
          <a:lstStyle/>
          <a:p>
            <a:r>
              <a:rPr lang="it-IT" b="1" dirty="0">
                <a:solidFill>
                  <a:srgbClr val="FF0000"/>
                </a:solidFill>
              </a:rPr>
              <a:t>VALUTAZIONE PRIMARIA A B C D E </a:t>
            </a:r>
            <a:endParaRPr lang="it-IT" dirty="0">
              <a:solidFill>
                <a:srgbClr val="FF0000"/>
              </a:solidFill>
            </a:endParaRPr>
          </a:p>
          <a:p>
            <a:r>
              <a:rPr lang="it-IT" b="1" dirty="0" smtClean="0">
                <a:solidFill>
                  <a:srgbClr val="FF0000"/>
                </a:solidFill>
              </a:rPr>
              <a:t>AIRWAY/C-SPIN</a:t>
            </a:r>
            <a:r>
              <a:rPr lang="it-IT" b="1" dirty="0" smtClean="0"/>
              <a:t>E</a:t>
            </a:r>
            <a:r>
              <a:rPr lang="it-IT" b="1" dirty="0"/>
              <a:t>: CONTROLLO DELLE VIE AEREE E PROTEZIONE RACHIDE </a:t>
            </a:r>
            <a:endParaRPr lang="it-IT" dirty="0"/>
          </a:p>
          <a:p>
            <a:r>
              <a:rPr lang="it-IT" b="1" dirty="0" smtClean="0">
                <a:solidFill>
                  <a:srgbClr val="FF0000"/>
                </a:solidFill>
              </a:rPr>
              <a:t>BREATHING</a:t>
            </a:r>
            <a:r>
              <a:rPr lang="it-IT" b="1" dirty="0" smtClean="0"/>
              <a:t>: </a:t>
            </a:r>
            <a:r>
              <a:rPr lang="it-IT" b="1" dirty="0"/>
              <a:t>CONTROLLO DELLA VENTILAZIONE </a:t>
            </a:r>
            <a:endParaRPr lang="it-IT" dirty="0"/>
          </a:p>
          <a:p>
            <a:r>
              <a:rPr lang="it-IT" b="1" dirty="0">
                <a:solidFill>
                  <a:srgbClr val="FF0000"/>
                </a:solidFill>
              </a:rPr>
              <a:t>CIRCULATION</a:t>
            </a:r>
            <a:r>
              <a:rPr lang="it-IT" b="1" dirty="0"/>
              <a:t>: CONTROLLO DEL CIRCOLO </a:t>
            </a:r>
            <a:endParaRPr lang="it-IT" dirty="0"/>
          </a:p>
          <a:p>
            <a:r>
              <a:rPr lang="it-IT" b="1" dirty="0">
                <a:solidFill>
                  <a:srgbClr val="FF0000"/>
                </a:solidFill>
              </a:rPr>
              <a:t>DISABILITY: </a:t>
            </a:r>
            <a:r>
              <a:rPr lang="it-IT" b="1" dirty="0"/>
              <a:t>VALUTAZIONE NEUROLOGICA SOMMARIA </a:t>
            </a:r>
            <a:endParaRPr lang="it-IT" dirty="0"/>
          </a:p>
          <a:p>
            <a:r>
              <a:rPr lang="it-IT" b="1" dirty="0">
                <a:solidFill>
                  <a:srgbClr val="FF0000"/>
                </a:solidFill>
              </a:rPr>
              <a:t>EXPOSURE</a:t>
            </a:r>
            <a:r>
              <a:rPr lang="it-IT" b="1" dirty="0"/>
              <a:t>: ESPOSIZIONE </a:t>
            </a:r>
            <a:endParaRPr lang="it-IT" dirty="0"/>
          </a:p>
          <a:p>
            <a:endParaRPr lang="it-IT" dirty="0"/>
          </a:p>
          <a:p>
            <a:r>
              <a:rPr lang="it-IT" b="1" dirty="0">
                <a:solidFill>
                  <a:srgbClr val="FF0000"/>
                </a:solidFill>
              </a:rPr>
              <a:t>NON SI PASSA AL PUNTO SUCCESSIVO FINCHE’ NON SI E’ RISOLTO IL PRECEDENTE!</a:t>
            </a:r>
            <a:endParaRPr lang="it-IT" dirty="0">
              <a:solidFill>
                <a:srgbClr val="FF0000"/>
              </a:solidFill>
            </a:endParaRPr>
          </a:p>
        </p:txBody>
      </p:sp>
      <p:pic>
        <p:nvPicPr>
          <p:cNvPr id="3078" name="Picture 6" descr="https://encrypted-tbn1.gstatic.com/images?q=tbn:ANd9GcQGBtbfrAhe2TwKgNq-kluP9PV-5nngLOdDdf4QAt3AChjNUI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779" y="304800"/>
            <a:ext cx="8341895" cy="179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75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7" end="7"/>
                                            </p:txEl>
                                          </p:spTgt>
                                        </p:tgtEl>
                                        <p:attrNameLst>
                                          <p:attrName>style.color</p:attrName>
                                        </p:attrNameLst>
                                      </p:cBhvr>
                                      <p:to>
                                        <a:schemeClr val="bg1"/>
                                      </p:to>
                                    </p:animClr>
                                    <p:animClr clrSpc="rgb" dir="cw">
                                      <p:cBhvr>
                                        <p:cTn id="7" dur="250" autoRev="1" fill="remove"/>
                                        <p:tgtEl>
                                          <p:spTgt spid="3">
                                            <p:txEl>
                                              <p:pRg st="7" end="7"/>
                                            </p:txEl>
                                          </p:spTgt>
                                        </p:tgtEl>
                                        <p:attrNameLst>
                                          <p:attrName>fillcolor</p:attrName>
                                        </p:attrNameLst>
                                      </p:cBhvr>
                                      <p:to>
                                        <a:schemeClr val="bg1"/>
                                      </p:to>
                                    </p:animClr>
                                    <p:set>
                                      <p:cBhvr>
                                        <p:cTn id="8" dur="250" autoRev="1" fill="remove"/>
                                        <p:tgtEl>
                                          <p:spTgt spid="3">
                                            <p:txEl>
                                              <p:pRg st="7" end="7"/>
                                            </p:txEl>
                                          </p:spTgt>
                                        </p:tgtEl>
                                        <p:attrNameLst>
                                          <p:attrName>fill.type</p:attrName>
                                        </p:attrNameLst>
                                      </p:cBhvr>
                                      <p:to>
                                        <p:strVal val="solid"/>
                                      </p:to>
                                    </p:set>
                                    <p:set>
                                      <p:cBhvr>
                                        <p:cTn id="9" dur="250" autoRev="1" fill="remove"/>
                                        <p:tgtEl>
                                          <p:spTgt spid="3">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3767" y="-336884"/>
            <a:ext cx="12673262" cy="2089483"/>
          </a:xfrm>
        </p:spPr>
        <p:txBody>
          <a:bodyPr/>
          <a:lstStyle/>
          <a:p>
            <a:r>
              <a:rPr lang="it-IT" dirty="0" smtClean="0"/>
              <a:t>  </a:t>
            </a:r>
            <a:r>
              <a:rPr lang="it-IT" b="1" dirty="0" smtClean="0">
                <a:solidFill>
                  <a:srgbClr val="FF0000"/>
                </a:solidFill>
              </a:rPr>
              <a:t>PAZIENTE </a:t>
            </a:r>
            <a:r>
              <a:rPr lang="it-IT" b="1" smtClean="0">
                <a:solidFill>
                  <a:srgbClr val="FF0000"/>
                </a:solidFill>
              </a:rPr>
              <a:t>STABILE    </a:t>
            </a:r>
            <a:r>
              <a:rPr lang="it-IT" b="1" smtClean="0">
                <a:solidFill>
                  <a:srgbClr val="FF0000"/>
                </a:solidFill>
              </a:rPr>
              <a:t>          </a:t>
            </a:r>
            <a:r>
              <a:rPr lang="it-IT" b="1" dirty="0" smtClean="0">
                <a:solidFill>
                  <a:srgbClr val="FF0000"/>
                </a:solidFill>
              </a:rPr>
              <a:t>PAZIENTE INSTABILE</a:t>
            </a:r>
            <a:endParaRPr lang="it-IT" b="1" dirty="0">
              <a:solidFill>
                <a:srgbClr val="FF0000"/>
              </a:solidFill>
            </a:endParaRPr>
          </a:p>
        </p:txBody>
      </p:sp>
      <p:pic>
        <p:nvPicPr>
          <p:cNvPr id="5" name="Segnaposto contenuto 4"/>
          <p:cNvPicPr>
            <a:picLocks noGrp="1" noChangeAspect="1"/>
          </p:cNvPicPr>
          <p:nvPr>
            <p:ph sz="half" idx="1"/>
          </p:nvPr>
        </p:nvPicPr>
        <p:blipFill>
          <a:blip r:embed="rId2"/>
          <a:stretch>
            <a:fillRect/>
          </a:stretch>
        </p:blipFill>
        <p:spPr>
          <a:xfrm>
            <a:off x="0" y="1215190"/>
            <a:ext cx="5968497" cy="5616742"/>
          </a:xfrm>
          <a:prstGeom prst="rect">
            <a:avLst/>
          </a:prstGeom>
        </p:spPr>
      </p:pic>
      <p:pic>
        <p:nvPicPr>
          <p:cNvPr id="6" name="Segnaposto contenuto 5"/>
          <p:cNvPicPr>
            <a:picLocks noGrp="1" noChangeAspect="1"/>
          </p:cNvPicPr>
          <p:nvPr>
            <p:ph sz="half" idx="2"/>
          </p:nvPr>
        </p:nvPicPr>
        <p:blipFill>
          <a:blip r:embed="rId3"/>
          <a:stretch>
            <a:fillRect/>
          </a:stretch>
        </p:blipFill>
        <p:spPr>
          <a:xfrm>
            <a:off x="5968497" y="1215190"/>
            <a:ext cx="6280901" cy="5616742"/>
          </a:xfrm>
          <a:prstGeom prst="rect">
            <a:avLst/>
          </a:prstGeom>
        </p:spPr>
      </p:pic>
    </p:spTree>
    <p:extLst>
      <p:ext uri="{BB962C8B-B14F-4D97-AF65-F5344CB8AC3E}">
        <p14:creationId xmlns:p14="http://schemas.microsoft.com/office/powerpoint/2010/main" val="36681274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26" name="Rectangle 10"/>
          <p:cNvSpPr>
            <a:spLocks noChangeArrowheads="1"/>
          </p:cNvSpPr>
          <p:nvPr/>
        </p:nvSpPr>
        <p:spPr bwMode="auto">
          <a:xfrm>
            <a:off x="8097302" y="244722"/>
            <a:ext cx="395728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800" b="1" dirty="0" smtClean="0"/>
              <a:t>Paziente Stabile</a:t>
            </a:r>
          </a:p>
          <a:p>
            <a:r>
              <a:rPr lang="it-IT" altLang="it-IT" sz="2800" b="1" dirty="0" smtClean="0">
                <a:solidFill>
                  <a:srgbClr val="FF0000"/>
                </a:solidFill>
              </a:rPr>
              <a:t>TC AGF RMN</a:t>
            </a:r>
          </a:p>
          <a:p>
            <a:r>
              <a:rPr lang="it-IT" altLang="it-IT" sz="2800" b="1" dirty="0" smtClean="0">
                <a:solidFill>
                  <a:srgbClr val="FF0000"/>
                </a:solidFill>
              </a:rPr>
              <a:t>RX arti…</a:t>
            </a:r>
            <a:endParaRPr lang="it-IT" altLang="it-IT" sz="2800" b="1" dirty="0">
              <a:solidFill>
                <a:srgbClr val="FF0000"/>
              </a:solidFill>
            </a:endParaRPr>
          </a:p>
        </p:txBody>
      </p:sp>
      <p:sp>
        <p:nvSpPr>
          <p:cNvPr id="828427" name="Line 11"/>
          <p:cNvSpPr>
            <a:spLocks noChangeShapeType="1"/>
          </p:cNvSpPr>
          <p:nvPr/>
        </p:nvSpPr>
        <p:spPr bwMode="auto">
          <a:xfrm flipH="1">
            <a:off x="7999901" y="30439"/>
            <a:ext cx="21420" cy="2373992"/>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it-IT" dirty="0" smtClean="0"/>
              <a:t>     </a:t>
            </a:r>
            <a:endParaRPr lang="it-IT" dirty="0"/>
          </a:p>
        </p:txBody>
      </p:sp>
      <p:sp>
        <p:nvSpPr>
          <p:cNvPr id="828428" name="Line 12"/>
          <p:cNvSpPr>
            <a:spLocks noChangeShapeType="1"/>
          </p:cNvSpPr>
          <p:nvPr/>
        </p:nvSpPr>
        <p:spPr bwMode="auto">
          <a:xfrm>
            <a:off x="4295777" y="316133"/>
            <a:ext cx="431798" cy="1960344"/>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dirty="0" smtClean="0"/>
          </a:p>
          <a:p>
            <a:endParaRPr lang="it-IT" dirty="0"/>
          </a:p>
        </p:txBody>
      </p:sp>
      <p:sp>
        <p:nvSpPr>
          <p:cNvPr id="828429" name="Line 13"/>
          <p:cNvSpPr>
            <a:spLocks noChangeShapeType="1"/>
          </p:cNvSpPr>
          <p:nvPr/>
        </p:nvSpPr>
        <p:spPr bwMode="auto">
          <a:xfrm>
            <a:off x="12096523" y="141815"/>
            <a:ext cx="10931" cy="2063223"/>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8430" name="Line 14"/>
          <p:cNvSpPr>
            <a:spLocks noChangeShapeType="1"/>
          </p:cNvSpPr>
          <p:nvPr/>
        </p:nvSpPr>
        <p:spPr bwMode="auto">
          <a:xfrm>
            <a:off x="4615933" y="7911"/>
            <a:ext cx="7478665" cy="68416"/>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28431" name="Line 15"/>
          <p:cNvSpPr>
            <a:spLocks noChangeShapeType="1"/>
          </p:cNvSpPr>
          <p:nvPr/>
        </p:nvSpPr>
        <p:spPr bwMode="auto">
          <a:xfrm flipV="1">
            <a:off x="4954772" y="2404431"/>
            <a:ext cx="7099817" cy="127955"/>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828432"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3884" y="7911"/>
            <a:ext cx="31321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28433"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2074" y="2287690"/>
            <a:ext cx="7229926" cy="4581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a:spLocks noChangeArrowheads="1"/>
          </p:cNvSpPr>
          <p:nvPr/>
        </p:nvSpPr>
        <p:spPr bwMode="auto">
          <a:xfrm>
            <a:off x="5003120" y="249103"/>
            <a:ext cx="290715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it-IT" altLang="it-IT" sz="2800" b="1" dirty="0" smtClean="0"/>
              <a:t>Emergenza</a:t>
            </a:r>
            <a:endParaRPr lang="it-IT" altLang="it-IT" sz="2800" b="1" dirty="0"/>
          </a:p>
          <a:p>
            <a:pPr eaLnBrk="0" fontAlgn="base" hangingPunct="0">
              <a:spcBef>
                <a:spcPct val="0"/>
              </a:spcBef>
              <a:spcAft>
                <a:spcPct val="0"/>
              </a:spcAft>
            </a:pPr>
            <a:r>
              <a:rPr lang="it-IT" altLang="it-IT" sz="2800" b="1" dirty="0" err="1">
                <a:solidFill>
                  <a:srgbClr val="FF0000"/>
                </a:solidFill>
              </a:rPr>
              <a:t>Rx</a:t>
            </a:r>
            <a:r>
              <a:rPr lang="it-IT" altLang="it-IT" sz="2800" b="1" dirty="0">
                <a:solidFill>
                  <a:srgbClr val="FF0000"/>
                </a:solidFill>
              </a:rPr>
              <a:t> </a:t>
            </a:r>
            <a:r>
              <a:rPr lang="it-IT" altLang="it-IT" sz="2800" b="1" dirty="0" smtClean="0">
                <a:solidFill>
                  <a:srgbClr val="FF0000"/>
                </a:solidFill>
              </a:rPr>
              <a:t>Cervicale</a:t>
            </a:r>
            <a:endParaRPr kumimoji="0" lang="it-IT" altLang="it-IT" sz="2800" b="1"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dirty="0" err="1" smtClean="0">
                <a:ln>
                  <a:noFill/>
                </a:ln>
                <a:solidFill>
                  <a:srgbClr val="FF0000"/>
                </a:solidFill>
                <a:effectLst/>
              </a:rPr>
              <a:t>Rx</a:t>
            </a:r>
            <a:r>
              <a:rPr kumimoji="0" lang="it-IT" altLang="it-IT" sz="2800" b="1" i="0" u="none" strike="noStrike" cap="none" normalizeH="0" baseline="0" dirty="0" smtClean="0">
                <a:ln>
                  <a:noFill/>
                </a:ln>
                <a:solidFill>
                  <a:srgbClr val="FF0000"/>
                </a:solidFill>
                <a:effectLst/>
              </a:rPr>
              <a:t> Torace</a:t>
            </a:r>
            <a:endParaRPr kumimoji="0" lang="it-IT" altLang="it-IT" sz="2800" b="0" i="0" u="none" strike="noStrike" cap="none" normalizeH="0" baseline="0" dirty="0" smtClean="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dirty="0" err="1" smtClean="0">
                <a:ln>
                  <a:noFill/>
                </a:ln>
                <a:solidFill>
                  <a:srgbClr val="FF0000"/>
                </a:solidFill>
                <a:effectLst/>
              </a:rPr>
              <a:t>Rx</a:t>
            </a:r>
            <a:r>
              <a:rPr kumimoji="0" lang="it-IT" altLang="it-IT" sz="2800" b="1" i="0" u="none" strike="noStrike" cap="none" normalizeH="0" baseline="0" dirty="0" smtClean="0">
                <a:ln>
                  <a:noFill/>
                </a:ln>
                <a:solidFill>
                  <a:srgbClr val="FF0000"/>
                </a:solidFill>
                <a:effectLst/>
              </a:rPr>
              <a:t> Bacino</a:t>
            </a:r>
            <a:endParaRPr kumimoji="0" lang="it-IT" altLang="it-IT" sz="2800" b="0" i="0" u="none" strike="noStrike" cap="none" normalizeH="0" baseline="0" dirty="0" smtClean="0">
              <a:ln>
                <a:noFill/>
              </a:ln>
              <a:solidFill>
                <a:srgbClr val="FF0000"/>
              </a:solidFill>
              <a:effectLst/>
            </a:endParaRPr>
          </a:p>
        </p:txBody>
      </p:sp>
      <p:sp>
        <p:nvSpPr>
          <p:cNvPr id="3" name="Rettangolo 2"/>
          <p:cNvSpPr/>
          <p:nvPr/>
        </p:nvSpPr>
        <p:spPr>
          <a:xfrm>
            <a:off x="4727575" y="737366"/>
            <a:ext cx="3182698" cy="523220"/>
          </a:xfrm>
          <a:prstGeom prst="rect">
            <a:avLst/>
          </a:prstGeom>
        </p:spPr>
        <p:txBody>
          <a:bodyPr wrap="square">
            <a:spAutoFit/>
          </a:bodyPr>
          <a:lstStyle/>
          <a:p>
            <a:pPr eaLnBrk="0" fontAlgn="base" hangingPunct="0">
              <a:spcBef>
                <a:spcPct val="0"/>
              </a:spcBef>
              <a:spcAft>
                <a:spcPct val="0"/>
              </a:spcAft>
            </a:pPr>
            <a:r>
              <a:rPr lang="it-IT" altLang="it-IT" sz="2800" b="1" dirty="0" smtClean="0">
                <a:solidFill>
                  <a:srgbClr val="FF0000"/>
                </a:solidFill>
                <a:latin typeface="Comic Sans MS" panose="030F0702030302020204" pitchFamily="66" charset="0"/>
              </a:rPr>
              <a:t> </a:t>
            </a:r>
            <a:r>
              <a:rPr lang="it-IT" altLang="it-IT" sz="2800" b="1" dirty="0" smtClean="0">
                <a:solidFill>
                  <a:srgbClr val="FF0000"/>
                </a:solidFill>
              </a:rPr>
              <a:t>   E-Fast  </a:t>
            </a:r>
            <a:endParaRPr lang="it-IT" altLang="it-IT" sz="2800" dirty="0"/>
          </a:p>
        </p:txBody>
      </p:sp>
      <p:sp>
        <p:nvSpPr>
          <p:cNvPr id="5" name="CasellaDiTesto 4"/>
          <p:cNvSpPr txBox="1"/>
          <p:nvPr/>
        </p:nvSpPr>
        <p:spPr>
          <a:xfrm>
            <a:off x="8800569" y="2532386"/>
            <a:ext cx="45719" cy="369332"/>
          </a:xfrm>
          <a:prstGeom prst="rect">
            <a:avLst/>
          </a:prstGeom>
          <a:noFill/>
        </p:spPr>
        <p:txBody>
          <a:bodyPr wrap="square" rtlCol="0">
            <a:spAutoFit/>
          </a:bodyPr>
          <a:lstStyle/>
          <a:p>
            <a:endParaRPr lang="it-IT" dirty="0"/>
          </a:p>
        </p:txBody>
      </p:sp>
      <p:sp>
        <p:nvSpPr>
          <p:cNvPr id="6" name="Rectangle 2"/>
          <p:cNvSpPr>
            <a:spLocks noChangeArrowheads="1"/>
          </p:cNvSpPr>
          <p:nvPr/>
        </p:nvSpPr>
        <p:spPr bwMode="auto">
          <a:xfrm rot="10800000" flipV="1">
            <a:off x="8110949" y="252697"/>
            <a:ext cx="400764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dirty="0" smtClean="0">
                <a:ln>
                  <a:noFill/>
                </a:ln>
                <a:solidFill>
                  <a:schemeClr val="tx1"/>
                </a:solidFill>
                <a:effectLst/>
              </a:rPr>
              <a:t>Paziente Instabile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dirty="0" err="1" smtClean="0">
                <a:ln>
                  <a:noFill/>
                </a:ln>
                <a:solidFill>
                  <a:srgbClr val="FF0000"/>
                </a:solidFill>
                <a:effectLst/>
              </a:rPr>
              <a:t>Damage</a:t>
            </a:r>
            <a:r>
              <a:rPr kumimoji="0" lang="it-IT" altLang="it-IT" sz="2800" b="1" i="0" u="none" strike="noStrike" cap="none" normalizeH="0" baseline="0" dirty="0" smtClean="0">
                <a:ln>
                  <a:noFill/>
                </a:ln>
                <a:solidFill>
                  <a:srgbClr val="FF0000"/>
                </a:solidFill>
                <a:effectLst/>
              </a:rPr>
              <a:t> Control </a:t>
            </a:r>
            <a:r>
              <a:rPr kumimoji="0" lang="it-IT" altLang="it-IT" sz="2800" b="1" i="0" u="none" strike="noStrike" cap="none" normalizeH="0" baseline="0" dirty="0" err="1" smtClean="0">
                <a:ln>
                  <a:noFill/>
                </a:ln>
                <a:solidFill>
                  <a:srgbClr val="FF0000"/>
                </a:solidFill>
                <a:effectLst/>
              </a:rPr>
              <a:t>Resuscitation</a:t>
            </a:r>
            <a:endParaRPr kumimoji="0" lang="it-IT" altLang="it-IT" sz="2800" b="0" i="0" u="none" strike="noStrike" cap="none" normalizeH="0" baseline="0" dirty="0" smtClean="0">
              <a:ln>
                <a:noFill/>
              </a:ln>
              <a:solidFill>
                <a:schemeClr val="tx1"/>
              </a:solidFill>
              <a:effectLst/>
            </a:endParaRPr>
          </a:p>
        </p:txBody>
      </p:sp>
      <p:sp>
        <p:nvSpPr>
          <p:cNvPr id="14" name="Rettangolo 13"/>
          <p:cNvSpPr/>
          <p:nvPr/>
        </p:nvSpPr>
        <p:spPr>
          <a:xfrm>
            <a:off x="1" y="0"/>
            <a:ext cx="984738" cy="769441"/>
          </a:xfrm>
          <a:prstGeom prst="rect">
            <a:avLst/>
          </a:prstGeom>
        </p:spPr>
        <p:txBody>
          <a:bodyPr wrap="square">
            <a:spAutoFit/>
          </a:bodyPr>
          <a:lstStyle/>
          <a:p>
            <a:r>
              <a:rPr lang="it-IT" sz="4400" b="1" dirty="0" smtClean="0">
                <a:solidFill>
                  <a:srgbClr val="FF0000"/>
                </a:solidFill>
                <a:latin typeface="Corbel" pitchFamily="34" charset="0"/>
              </a:rPr>
              <a:t>ER</a:t>
            </a:r>
            <a:endParaRPr lang="it-IT" sz="4400" b="1" dirty="0">
              <a:solidFill>
                <a:srgbClr val="FF0000"/>
              </a:solidFill>
              <a:latin typeface="Corbel" pitchFamily="34" charset="0"/>
            </a:endParaRPr>
          </a:p>
        </p:txBody>
      </p:sp>
    </p:spTree>
    <p:extLst>
      <p:ext uri="{BB962C8B-B14F-4D97-AF65-F5344CB8AC3E}">
        <p14:creationId xmlns:p14="http://schemas.microsoft.com/office/powerpoint/2010/main" val="81216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2" nodeType="clickEffect">
                                  <p:stCondLst>
                                    <p:cond delay="0"/>
                                  </p:stCondLst>
                                  <p:childTnLst>
                                    <p:animScale>
                                      <p:cBhvr>
                                        <p:cTn id="16" dur="2000" fill="hold"/>
                                        <p:tgtEl>
                                          <p:spTgt spid="3"/>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28426">
                                            <p:txEl>
                                              <p:pRg st="0" end="0"/>
                                            </p:txEl>
                                          </p:spTgt>
                                        </p:tgtEl>
                                        <p:attrNameLst>
                                          <p:attrName>style.visibility</p:attrName>
                                        </p:attrNameLst>
                                      </p:cBhvr>
                                      <p:to>
                                        <p:strVal val="visible"/>
                                      </p:to>
                                    </p:set>
                                    <p:animEffect transition="in" filter="fade">
                                      <p:cBhvr>
                                        <p:cTn id="21" dur="500"/>
                                        <p:tgtEl>
                                          <p:spTgt spid="828426">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28426">
                                            <p:txEl>
                                              <p:pRg st="1" end="1"/>
                                            </p:txEl>
                                          </p:spTgt>
                                        </p:tgtEl>
                                        <p:attrNameLst>
                                          <p:attrName>style.visibility</p:attrName>
                                        </p:attrNameLst>
                                      </p:cBhvr>
                                      <p:to>
                                        <p:strVal val="visible"/>
                                      </p:to>
                                    </p:set>
                                    <p:animEffect transition="in" filter="fade">
                                      <p:cBhvr>
                                        <p:cTn id="24" dur="500"/>
                                        <p:tgtEl>
                                          <p:spTgt spid="828426">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28426">
                                            <p:txEl>
                                              <p:pRg st="2" end="2"/>
                                            </p:txEl>
                                          </p:spTgt>
                                        </p:tgtEl>
                                        <p:attrNameLst>
                                          <p:attrName>style.visibility</p:attrName>
                                        </p:attrNameLst>
                                      </p:cBhvr>
                                      <p:to>
                                        <p:strVal val="visible"/>
                                      </p:to>
                                    </p:set>
                                    <p:animEffect transition="in" filter="fade">
                                      <p:cBhvr>
                                        <p:cTn id="27" dur="500"/>
                                        <p:tgtEl>
                                          <p:spTgt spid="82842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828426">
                                            <p:txEl>
                                              <p:pRg st="0" end="0"/>
                                            </p:txEl>
                                          </p:spTgt>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828426">
                                            <p:txEl>
                                              <p:pRg st="1" end="1"/>
                                            </p:txEl>
                                          </p:spTgt>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828426">
                                            <p:txEl>
                                              <p:pRg st="2" end="2"/>
                                            </p:txEl>
                                          </p:spTgt>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grpId="0" nodeType="clickEffect">
                                  <p:stCondLst>
                                    <p:cond delay="0"/>
                                  </p:stCondLst>
                                  <p:childTnLst>
                                    <p:animScale>
                                      <p:cBhvr>
                                        <p:cTn id="45" dur="2000" fill="hold"/>
                                        <p:tgtEl>
                                          <p:spTgt spid="6">
                                            <p:txEl>
                                              <p:pRg st="0" end="0"/>
                                            </p:txEl>
                                          </p:spTgt>
                                        </p:tgtEl>
                                      </p:cBhvr>
                                      <p:by x="150000" y="150000"/>
                                    </p:animScale>
                                  </p:childTnLst>
                                </p:cTn>
                              </p:par>
                              <p:par>
                                <p:cTn id="46" presetID="6" presetClass="emph" presetSubtype="0" fill="hold" grpId="0" nodeType="withEffect">
                                  <p:stCondLst>
                                    <p:cond delay="0"/>
                                  </p:stCondLst>
                                  <p:childTnLst>
                                    <p:animScale>
                                      <p:cBhvr>
                                        <p:cTn id="47" dur="2000" fill="hold"/>
                                        <p:tgtEl>
                                          <p:spTgt spid="6">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26" grpId="0" build="allAtOnce"/>
      <p:bldP spid="3" grpId="0"/>
      <p:bldP spid="3" grpId="2"/>
      <p:bldP spid="6"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3" cstate="print"/>
          <a:stretch>
            <a:fillRect/>
          </a:stretch>
        </p:blipFill>
        <p:spPr>
          <a:xfrm>
            <a:off x="1754272" y="1"/>
            <a:ext cx="5403273" cy="3771900"/>
          </a:xfrm>
          <a:prstGeom prst="rect">
            <a:avLst/>
          </a:prstGeom>
        </p:spPr>
      </p:pic>
      <p:pic>
        <p:nvPicPr>
          <p:cNvPr id="6" name="Segnaposto contenuto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17" y="3671456"/>
            <a:ext cx="7362020" cy="3186544"/>
          </a:xfrm>
          <a:prstGeom prst="rect">
            <a:avLst/>
          </a:prstGeom>
        </p:spPr>
      </p:pic>
      <p:sp>
        <p:nvSpPr>
          <p:cNvPr id="7" name="Rettangolo 6"/>
          <p:cNvSpPr/>
          <p:nvPr/>
        </p:nvSpPr>
        <p:spPr>
          <a:xfrm>
            <a:off x="1" y="0"/>
            <a:ext cx="984738" cy="646331"/>
          </a:xfrm>
          <a:prstGeom prst="rect">
            <a:avLst/>
          </a:prstGeom>
        </p:spPr>
        <p:txBody>
          <a:bodyPr wrap="square">
            <a:spAutoFit/>
          </a:bodyPr>
          <a:lstStyle/>
          <a:p>
            <a:r>
              <a:rPr lang="it-IT" sz="3600" b="1" dirty="0" smtClean="0">
                <a:solidFill>
                  <a:srgbClr val="FF0000"/>
                </a:solidFill>
                <a:latin typeface="Corbel" pitchFamily="34" charset="0"/>
              </a:rPr>
              <a:t>ER</a:t>
            </a:r>
            <a:endParaRPr lang="it-IT" sz="3600" b="1" dirty="0">
              <a:solidFill>
                <a:srgbClr val="FF0000"/>
              </a:solidFill>
              <a:latin typeface="Corbel" pitchFamily="34" charset="0"/>
            </a:endParaRPr>
          </a:p>
        </p:txBody>
      </p:sp>
      <p:pic>
        <p:nvPicPr>
          <p:cNvPr id="2" name="Immagine 1"/>
          <p:cNvPicPr>
            <a:picLocks noChangeAspect="1"/>
          </p:cNvPicPr>
          <p:nvPr/>
        </p:nvPicPr>
        <p:blipFill>
          <a:blip r:embed="rId5"/>
          <a:stretch>
            <a:fillRect/>
          </a:stretch>
        </p:blipFill>
        <p:spPr>
          <a:xfrm>
            <a:off x="7157545" y="9526"/>
            <a:ext cx="5034455" cy="4305800"/>
          </a:xfrm>
          <a:prstGeom prst="rect">
            <a:avLst/>
          </a:prstGeom>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0316" y="2550695"/>
            <a:ext cx="8261684" cy="430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1516" y="1099207"/>
            <a:ext cx="1902540" cy="2308324"/>
          </a:xfrm>
          <a:prstGeom prst="rect">
            <a:avLst/>
          </a:prstGeom>
        </p:spPr>
        <p:txBody>
          <a:bodyPr wrap="square">
            <a:spAutoFit/>
          </a:bodyPr>
          <a:lstStyle/>
          <a:p>
            <a:r>
              <a:rPr lang="en-US" sz="2400" b="1" dirty="0">
                <a:solidFill>
                  <a:srgbClr val="FF0000"/>
                </a:solidFill>
                <a:latin typeface="Corbel" panose="020B0503020204020204" pitchFamily="34" charset="0"/>
              </a:rPr>
              <a:t>Focused Assessment with </a:t>
            </a:r>
            <a:r>
              <a:rPr lang="en-US" sz="2400" b="1" dirty="0" smtClean="0">
                <a:solidFill>
                  <a:srgbClr val="FF0000"/>
                </a:solidFill>
                <a:latin typeface="Corbel" panose="020B0503020204020204" pitchFamily="34" charset="0"/>
              </a:rPr>
              <a:t>Sonography in Trauma </a:t>
            </a:r>
            <a:r>
              <a:rPr lang="en-US" sz="2400" b="1" dirty="0">
                <a:solidFill>
                  <a:srgbClr val="FF0000"/>
                </a:solidFill>
                <a:latin typeface="Corbel" panose="020B0503020204020204" pitchFamily="34" charset="0"/>
              </a:rPr>
              <a:t>(FAST</a:t>
            </a:r>
            <a:r>
              <a:rPr lang="en-US" sz="2400" b="1" dirty="0" smtClean="0">
                <a:solidFill>
                  <a:srgbClr val="FF0000"/>
                </a:solidFill>
                <a:latin typeface="Corbel" panose="020B0503020204020204" pitchFamily="34" charset="0"/>
              </a:rPr>
              <a:t>)</a:t>
            </a:r>
            <a:endParaRPr lang="it-IT" sz="2400" dirty="0">
              <a:solidFill>
                <a:srgbClr val="FF0000"/>
              </a:solidFill>
              <a:latin typeface="Corbel" panose="020B0503020204020204" pitchFamily="34" charset="0"/>
            </a:endParaRPr>
          </a:p>
        </p:txBody>
      </p:sp>
    </p:spTree>
    <p:extLst>
      <p:ext uri="{BB962C8B-B14F-4D97-AF65-F5344CB8AC3E}">
        <p14:creationId xmlns:p14="http://schemas.microsoft.com/office/powerpoint/2010/main" val="82447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33888" y="0"/>
            <a:ext cx="10018713" cy="1752599"/>
          </a:xfrm>
        </p:spPr>
        <p:txBody>
          <a:bodyPr>
            <a:normAutofit/>
          </a:bodyPr>
          <a:lstStyle/>
          <a:p>
            <a:pPr algn="l"/>
            <a:r>
              <a:rPr lang="it-IT" sz="3200" b="1" dirty="0" smtClean="0"/>
              <a:t>Il Trauma è la terza causa di morte nei paesi occidentali, dopo le patologie cardiovascolari e i tumori, e la prima causa di morte sotto i 45 anni</a:t>
            </a:r>
            <a:endParaRPr lang="it-IT" sz="3200" b="1" dirty="0"/>
          </a:p>
        </p:txBody>
      </p:sp>
      <p:pic>
        <p:nvPicPr>
          <p:cNvPr id="6" name="Segnaposto contenuto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39672" y="1175657"/>
            <a:ext cx="4310556" cy="3747965"/>
          </a:xfrm>
          <a:prstGeom prst="rect">
            <a:avLst/>
          </a:prstGeom>
        </p:spPr>
      </p:pic>
      <p:sp>
        <p:nvSpPr>
          <p:cNvPr id="7" name="Rettangolo 6"/>
          <p:cNvSpPr/>
          <p:nvPr/>
        </p:nvSpPr>
        <p:spPr>
          <a:xfrm>
            <a:off x="2033888" y="4942471"/>
            <a:ext cx="10388712" cy="1938992"/>
          </a:xfrm>
          <a:prstGeom prst="rect">
            <a:avLst/>
          </a:prstGeom>
        </p:spPr>
        <p:txBody>
          <a:bodyPr wrap="square">
            <a:spAutoFit/>
          </a:bodyPr>
          <a:lstStyle/>
          <a:p>
            <a:r>
              <a:rPr lang="it-IT" sz="2400" b="1" dirty="0">
                <a:latin typeface="+mj-lt"/>
              </a:rPr>
              <a:t>In un sistema-trauma organizzato c’è una netta riduzione della mortalità e morbilità del paziente, riducendosi così non solo il numero dei decessi, per lo più giovani, con elevato valore etico ed economico (forza-lavoro), ma anche i costi assistenziali, i tempi di ricovero e i costi di riabilitazione per le invalidità residue</a:t>
            </a:r>
            <a:r>
              <a:rPr lang="it-IT" sz="2400" dirty="0"/>
              <a:t>. </a:t>
            </a:r>
          </a:p>
        </p:txBody>
      </p:sp>
      <p:sp>
        <p:nvSpPr>
          <p:cNvPr id="9" name="Segnaposto contenuto 8"/>
          <p:cNvSpPr>
            <a:spLocks noGrp="1"/>
          </p:cNvSpPr>
          <p:nvPr>
            <p:ph sz="half" idx="1"/>
          </p:nvPr>
        </p:nvSpPr>
        <p:spPr>
          <a:xfrm>
            <a:off x="1650812" y="1655133"/>
            <a:ext cx="4916489" cy="3767530"/>
          </a:xfrm>
        </p:spPr>
        <p:txBody>
          <a:bodyPr/>
          <a:lstStyle/>
          <a:p>
            <a:r>
              <a:rPr lang="it-IT" sz="2800" dirty="0">
                <a:cs typeface="Arial" panose="020B0604020202020204" pitchFamily="34" charset="0"/>
              </a:rPr>
              <a:t>In Italia il </a:t>
            </a:r>
            <a:r>
              <a:rPr lang="it-IT" sz="2800" b="1" dirty="0">
                <a:cs typeface="Arial" panose="020B0604020202020204" pitchFamily="34" charset="0"/>
              </a:rPr>
              <a:t>modello inclusivo s</a:t>
            </a:r>
            <a:r>
              <a:rPr lang="it-IT" sz="2800" dirty="0">
                <a:cs typeface="Arial" panose="020B0604020202020204" pitchFamily="34" charset="0"/>
              </a:rPr>
              <a:t>i avvale delle competenze di ogni ospedale in un’area organizzata a rete, anziché contare su ospedali dedicati  esclusivamente al trauma come negli USA</a:t>
            </a:r>
            <a:r>
              <a:rPr lang="it-IT" sz="2800" dirty="0"/>
              <a:t> </a:t>
            </a:r>
          </a:p>
          <a:p>
            <a:endParaRPr lang="it-IT" dirty="0"/>
          </a:p>
        </p:txBody>
      </p:sp>
      <p:sp>
        <p:nvSpPr>
          <p:cNvPr id="10" name="Rettangolo 9"/>
          <p:cNvSpPr/>
          <p:nvPr/>
        </p:nvSpPr>
        <p:spPr>
          <a:xfrm>
            <a:off x="1950430" y="1876634"/>
            <a:ext cx="4764013" cy="3046988"/>
          </a:xfrm>
          <a:prstGeom prst="rect">
            <a:avLst/>
          </a:prstGeom>
        </p:spPr>
        <p:txBody>
          <a:bodyPr wrap="square">
            <a:spAutoFit/>
          </a:bodyPr>
          <a:lstStyle/>
          <a:p>
            <a:r>
              <a:rPr lang="it-IT" sz="2400" b="1" dirty="0">
                <a:latin typeface="Corbel" panose="020B0503020204020204" pitchFamily="34" charset="0"/>
              </a:rPr>
              <a:t>TRAUMA MAGGIORE: </a:t>
            </a:r>
            <a:r>
              <a:rPr lang="it-IT" sz="2400" dirty="0">
                <a:latin typeface="Corbel" panose="020B0503020204020204" pitchFamily="34" charset="0"/>
              </a:rPr>
              <a:t>Il Trauma Maggiore è un evento in grado di determinare lesioni mono o </a:t>
            </a:r>
            <a:r>
              <a:rPr lang="it-IT" sz="2400" dirty="0" err="1">
                <a:latin typeface="Corbel" panose="020B0503020204020204" pitchFamily="34" charset="0"/>
              </a:rPr>
              <a:t>polidistrettuali</a:t>
            </a:r>
            <a:r>
              <a:rPr lang="it-IT" sz="2400" dirty="0">
                <a:latin typeface="Corbel" panose="020B0503020204020204" pitchFamily="34" charset="0"/>
              </a:rPr>
              <a:t> tali da causare almeno in un settore un rischio immediato o potenziale per la sopravvivenza del </a:t>
            </a:r>
            <a:r>
              <a:rPr lang="it-IT" sz="2400" dirty="0" smtClean="0">
                <a:latin typeface="Corbel" panose="020B0503020204020204" pitchFamily="34" charset="0"/>
              </a:rPr>
              <a:t>paziente</a:t>
            </a:r>
          </a:p>
          <a:p>
            <a:pPr algn="ctr"/>
            <a:r>
              <a:rPr lang="it-IT" sz="2400" b="1" dirty="0" smtClean="0">
                <a:latin typeface="Corbel" panose="020B0503020204020204" pitchFamily="34" charset="0"/>
              </a:rPr>
              <a:t>ISS &gt; 15</a:t>
            </a:r>
            <a:endParaRPr lang="it-IT" sz="2400" b="1" dirty="0">
              <a:latin typeface="Corbel" panose="020B0503020204020204" pitchFamily="34" charset="0"/>
            </a:endParaRPr>
          </a:p>
        </p:txBody>
      </p:sp>
    </p:spTree>
    <p:extLst>
      <p:ext uri="{BB962C8B-B14F-4D97-AF65-F5344CB8AC3E}">
        <p14:creationId xmlns:p14="http://schemas.microsoft.com/office/powerpoint/2010/main" val="118375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7" dur="500"/>
                                        <p:tgtEl>
                                          <p:spTgt spid="10">
                                            <p:txEl>
                                              <p:pRg st="0" end="0"/>
                                            </p:txEl>
                                          </p:spTgt>
                                        </p:tgtEl>
                                        <p:attrNameLst>
                                          <p:attrName>ppt_y</p:attrName>
                                        </p:attrNameLst>
                                      </p:cBhvr>
                                      <p:tavLst>
                                        <p:tav tm="0">
                                          <p:val>
                                            <p:strVal val="ppt_y"/>
                                          </p:val>
                                        </p:tav>
                                        <p:tav tm="100000">
                                          <p:val>
                                            <p:strVal val="1+ppt_h/2"/>
                                          </p:val>
                                        </p:tav>
                                      </p:tavLst>
                                    </p:anim>
                                    <p:set>
                                      <p:cBhvr>
                                        <p:cTn id="18" dur="1" fill="hold">
                                          <p:stCondLst>
                                            <p:cond delay="499"/>
                                          </p:stCondLst>
                                        </p:cTn>
                                        <p:tgtEl>
                                          <p:spTgt spid="10">
                                            <p:txEl>
                                              <p:pRg st="0" end="0"/>
                                            </p:txEl>
                                          </p:spTgt>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1" dur="500"/>
                                        <p:tgtEl>
                                          <p:spTgt spid="10">
                                            <p:txEl>
                                              <p:pRg st="1" end="1"/>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allAtOnce"/>
      <p:bldP spid="10" grpI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6311" y="0"/>
            <a:ext cx="9935832" cy="6487885"/>
          </a:xfrm>
          <a:prstGeom prst="rect">
            <a:avLst/>
          </a:prstGeom>
        </p:spPr>
      </p:pic>
      <p:pic>
        <p:nvPicPr>
          <p:cNvPr id="3" name="Segnaposto contenuto 4"/>
          <p:cNvPicPr>
            <a:picLocks noChangeAspect="1"/>
          </p:cNvPicPr>
          <p:nvPr/>
        </p:nvPicPr>
        <p:blipFill>
          <a:blip r:embed="rId3" cstate="print"/>
          <a:stretch>
            <a:fillRect/>
          </a:stretch>
        </p:blipFill>
        <p:spPr>
          <a:xfrm>
            <a:off x="1676400" y="-217713"/>
            <a:ext cx="10515599" cy="7249884"/>
          </a:xfrm>
          <a:prstGeom prst="rect">
            <a:avLst/>
          </a:prstGeom>
        </p:spPr>
      </p:pic>
      <p:sp>
        <p:nvSpPr>
          <p:cNvPr id="4" name="Rettangolo 3"/>
          <p:cNvSpPr/>
          <p:nvPr/>
        </p:nvSpPr>
        <p:spPr>
          <a:xfrm>
            <a:off x="1" y="0"/>
            <a:ext cx="984738" cy="769441"/>
          </a:xfrm>
          <a:prstGeom prst="rect">
            <a:avLst/>
          </a:prstGeom>
        </p:spPr>
        <p:txBody>
          <a:bodyPr wrap="square">
            <a:spAutoFit/>
          </a:bodyPr>
          <a:lstStyle/>
          <a:p>
            <a:r>
              <a:rPr lang="it-IT" sz="4400" b="1" dirty="0" smtClean="0">
                <a:solidFill>
                  <a:srgbClr val="FF0000"/>
                </a:solidFill>
                <a:latin typeface="Corbel" pitchFamily="34" charset="0"/>
              </a:rPr>
              <a:t>ER</a:t>
            </a:r>
            <a:endParaRPr lang="it-IT" sz="4400" b="1" dirty="0">
              <a:solidFill>
                <a:srgbClr val="FF0000"/>
              </a:solidFill>
              <a:latin typeface="Corbel" pitchFamily="34" charset="0"/>
            </a:endParaRPr>
          </a:p>
        </p:txBody>
      </p:sp>
    </p:spTree>
    <p:extLst>
      <p:ext uri="{BB962C8B-B14F-4D97-AF65-F5344CB8AC3E}">
        <p14:creationId xmlns:p14="http://schemas.microsoft.com/office/powerpoint/2010/main" val="347120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Tree>
    <p:extLst>
      <p:ext uri="{BB962C8B-B14F-4D97-AF65-F5344CB8AC3E}">
        <p14:creationId xmlns:p14="http://schemas.microsoft.com/office/powerpoint/2010/main" val="2578835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0" y="0"/>
            <a:ext cx="12192000" cy="7356764"/>
          </a:xfrm>
          <a:prstGeom prst="rect">
            <a:avLst/>
          </a:prstGeom>
        </p:spPr>
      </p:pic>
    </p:spTree>
    <p:extLst>
      <p:ext uri="{BB962C8B-B14F-4D97-AF65-F5344CB8AC3E}">
        <p14:creationId xmlns:p14="http://schemas.microsoft.com/office/powerpoint/2010/main" val="4014227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75364"/>
            <a:ext cx="613775" cy="769441"/>
          </a:xfrm>
          <a:prstGeom prst="rect">
            <a:avLst/>
          </a:prstGeom>
        </p:spPr>
        <p:txBody>
          <a:bodyPr wrap="square">
            <a:spAutoFit/>
          </a:bodyPr>
          <a:lstStyle/>
          <a:p>
            <a:pPr lvl="0" eaLnBrk="0" fontAlgn="base" hangingPunct="0">
              <a:spcBef>
                <a:spcPct val="0"/>
              </a:spcBef>
              <a:spcAft>
                <a:spcPct val="0"/>
              </a:spcAft>
            </a:pPr>
            <a:r>
              <a:rPr lang="it-IT" altLang="it-IT" sz="4400" b="1" dirty="0" smtClean="0">
                <a:solidFill>
                  <a:srgbClr val="FF0000"/>
                </a:solidFill>
              </a:rPr>
              <a:t>A</a:t>
            </a:r>
            <a:endParaRPr lang="it-IT" altLang="it-IT" sz="4400" dirty="0" smtClean="0"/>
          </a:p>
        </p:txBody>
      </p:sp>
      <p:pic>
        <p:nvPicPr>
          <p:cNvPr id="126978" name="Picture 2"/>
          <p:cNvPicPr>
            <a:picLocks noChangeAspect="1" noChangeArrowheads="1"/>
          </p:cNvPicPr>
          <p:nvPr/>
        </p:nvPicPr>
        <p:blipFill>
          <a:blip r:embed="rId2" cstate="print"/>
          <a:srcRect/>
          <a:stretch>
            <a:fillRect/>
          </a:stretch>
        </p:blipFill>
        <p:spPr bwMode="auto">
          <a:xfrm>
            <a:off x="1198195" y="0"/>
            <a:ext cx="10993805" cy="6858000"/>
          </a:xfrm>
          <a:prstGeom prst="rect">
            <a:avLst/>
          </a:prstGeom>
          <a:noFill/>
          <a:ln w="9525">
            <a:noFill/>
            <a:miter lim="800000"/>
            <a:headEnd/>
            <a:tailEnd/>
          </a:ln>
        </p:spPr>
      </p:pic>
      <p:sp>
        <p:nvSpPr>
          <p:cNvPr id="6" name="Rettangolo 5"/>
          <p:cNvSpPr/>
          <p:nvPr/>
        </p:nvSpPr>
        <p:spPr>
          <a:xfrm>
            <a:off x="0" y="3718679"/>
            <a:ext cx="4471792" cy="3139321"/>
          </a:xfrm>
          <a:prstGeom prst="rect">
            <a:avLst/>
          </a:prstGeom>
          <a:solidFill>
            <a:schemeClr val="tx2">
              <a:lumMod val="50000"/>
              <a:lumOff val="50000"/>
            </a:schemeClr>
          </a:solidFill>
          <a:ln>
            <a:solidFill>
              <a:schemeClr val="accent4">
                <a:lumMod val="60000"/>
                <a:lumOff val="40000"/>
              </a:schemeClr>
            </a:solidFill>
          </a:ln>
        </p:spPr>
        <p:txBody>
          <a:bodyPr wrap="square">
            <a:spAutoFit/>
          </a:bodyPr>
          <a:lstStyle/>
          <a:p>
            <a:pPr marL="285750" lvl="0" indent="-285750" defTabSz="457200">
              <a:spcBef>
                <a:spcPct val="20000"/>
              </a:spcBef>
              <a:spcAft>
                <a:spcPts val="600"/>
              </a:spcAft>
              <a:buClr>
                <a:schemeClr val="accent1">
                  <a:lumMod val="75000"/>
                </a:schemeClr>
              </a:buClr>
              <a:buSzPct val="145000"/>
              <a:buFont typeface="Arial"/>
              <a:buChar char="•"/>
              <a:defRPr/>
            </a:pPr>
            <a:r>
              <a:rPr lang="it-IT" sz="2000" b="1" dirty="0" smtClean="0">
                <a:solidFill>
                  <a:schemeClr val="bg1"/>
                </a:solidFill>
                <a:latin typeface="Arial Black" pitchFamily="34" charset="0"/>
              </a:rPr>
              <a:t>Garantire la stabilità del rachide cervicale</a:t>
            </a:r>
          </a:p>
          <a:p>
            <a:pPr marL="285750" lvl="0" indent="-285750" defTabSz="457200">
              <a:spcBef>
                <a:spcPct val="20000"/>
              </a:spcBef>
              <a:spcAft>
                <a:spcPts val="600"/>
              </a:spcAft>
              <a:buClr>
                <a:schemeClr val="accent1">
                  <a:lumMod val="75000"/>
                </a:schemeClr>
              </a:buClr>
              <a:buSzPct val="145000"/>
              <a:buFont typeface="Arial"/>
              <a:buChar char="•"/>
              <a:defRPr/>
            </a:pPr>
            <a:r>
              <a:rPr lang="it-IT" sz="2000" b="1" dirty="0" smtClean="0">
                <a:solidFill>
                  <a:schemeClr val="bg1"/>
                </a:solidFill>
                <a:latin typeface="Arial Black" pitchFamily="34" charset="0"/>
              </a:rPr>
              <a:t>Garantire la pervietà delle vie aeree</a:t>
            </a:r>
          </a:p>
          <a:p>
            <a:pPr marL="285750" lvl="0" indent="-285750" defTabSz="457200">
              <a:spcBef>
                <a:spcPct val="20000"/>
              </a:spcBef>
              <a:spcAft>
                <a:spcPts val="600"/>
              </a:spcAft>
              <a:buClr>
                <a:schemeClr val="accent1">
                  <a:lumMod val="75000"/>
                </a:schemeClr>
              </a:buClr>
              <a:buSzPct val="145000"/>
              <a:buFont typeface="Arial"/>
              <a:buChar char="•"/>
              <a:defRPr/>
            </a:pPr>
            <a:r>
              <a:rPr lang="it-IT" sz="2000" b="1" dirty="0" smtClean="0">
                <a:solidFill>
                  <a:schemeClr val="bg1"/>
                </a:solidFill>
                <a:latin typeface="Arial Black" pitchFamily="34" charset="0"/>
              </a:rPr>
              <a:t>Verificare ripetutamente, e dopo ogni spostamento del paziente (soprattutto se è un bambino) la posizione del tubo oro-tracheale</a:t>
            </a:r>
            <a:endParaRPr lang="it-IT" sz="2000" b="1" dirty="0">
              <a:solidFill>
                <a:schemeClr val="bg1"/>
              </a:solidFill>
              <a:latin typeface="Arial Black" pitchFamily="34" charset="0"/>
            </a:endParaRPr>
          </a:p>
        </p:txBody>
      </p:sp>
    </p:spTree>
    <p:extLst>
      <p:ext uri="{BB962C8B-B14F-4D97-AF65-F5344CB8AC3E}">
        <p14:creationId xmlns:p14="http://schemas.microsoft.com/office/powerpoint/2010/main" val="17783634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4878500" y="4229099"/>
            <a:ext cx="6856299" cy="2324101"/>
          </a:xfrm>
          <a:prstGeom prst="rect">
            <a:avLst/>
          </a:prstGeom>
        </p:spPr>
      </p:pic>
      <p:sp>
        <p:nvSpPr>
          <p:cNvPr id="2" name="Titolo 1"/>
          <p:cNvSpPr>
            <a:spLocks noGrp="1"/>
          </p:cNvSpPr>
          <p:nvPr>
            <p:ph type="title"/>
          </p:nvPr>
        </p:nvSpPr>
        <p:spPr>
          <a:xfrm>
            <a:off x="1302429" y="138112"/>
            <a:ext cx="10018713" cy="1752599"/>
          </a:xfrm>
        </p:spPr>
        <p:txBody>
          <a:bodyPr/>
          <a:lstStyle/>
          <a:p>
            <a:endParaRPr lang="it-IT" dirty="0"/>
          </a:p>
        </p:txBody>
      </p:sp>
      <p:pic>
        <p:nvPicPr>
          <p:cNvPr id="5" name="Segnaposto contenuto 4"/>
          <p:cNvPicPr>
            <a:picLocks noGrp="1" noChangeAspect="1"/>
          </p:cNvPicPr>
          <p:nvPr>
            <p:ph sz="half" idx="1"/>
          </p:nvPr>
        </p:nvPicPr>
        <p:blipFill>
          <a:blip r:embed="rId3"/>
          <a:stretch>
            <a:fillRect/>
          </a:stretch>
        </p:blipFill>
        <p:spPr>
          <a:xfrm>
            <a:off x="1587385" y="322488"/>
            <a:ext cx="5466558" cy="3315379"/>
          </a:xfrm>
          <a:prstGeom prst="rect">
            <a:avLst/>
          </a:prstGeom>
        </p:spPr>
      </p:pic>
      <p:pic>
        <p:nvPicPr>
          <p:cNvPr id="6" name="Segnaposto contenuto 5"/>
          <p:cNvPicPr>
            <a:picLocks noGrp="1" noChangeAspect="1"/>
          </p:cNvPicPr>
          <p:nvPr>
            <p:ph sz="half" idx="2"/>
          </p:nvPr>
        </p:nvPicPr>
        <p:blipFill>
          <a:blip r:embed="rId4"/>
          <a:stretch>
            <a:fillRect/>
          </a:stretch>
        </p:blipFill>
        <p:spPr>
          <a:xfrm>
            <a:off x="7338899" y="2213539"/>
            <a:ext cx="4657158" cy="1424328"/>
          </a:xfrm>
          <a:prstGeom prst="rect">
            <a:avLst/>
          </a:prstGeom>
        </p:spPr>
      </p:pic>
    </p:spTree>
    <p:extLst>
      <p:ext uri="{BB962C8B-B14F-4D97-AF65-F5344CB8AC3E}">
        <p14:creationId xmlns:p14="http://schemas.microsoft.com/office/powerpoint/2010/main" val="3964731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2795587" y="370114"/>
            <a:ext cx="9396413" cy="6678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bg2"/>
                </a:solidFill>
                <a:latin typeface="Elephant" panose="02020904090505020303" pitchFamily="18" charset="0"/>
              </a:defRPr>
            </a:lvl1pPr>
            <a:lvl2pPr marL="742950" indent="-285750">
              <a:defRPr sz="3200">
                <a:solidFill>
                  <a:schemeClr val="bg2"/>
                </a:solidFill>
                <a:latin typeface="Elephant" panose="02020904090505020303" pitchFamily="18" charset="0"/>
              </a:defRPr>
            </a:lvl2pPr>
            <a:lvl3pPr marL="1143000" indent="-228600">
              <a:defRPr sz="3200">
                <a:solidFill>
                  <a:schemeClr val="bg2"/>
                </a:solidFill>
                <a:latin typeface="Elephant" panose="02020904090505020303" pitchFamily="18" charset="0"/>
              </a:defRPr>
            </a:lvl3pPr>
            <a:lvl4pPr marL="1600200" indent="-228600">
              <a:defRPr sz="3200">
                <a:solidFill>
                  <a:schemeClr val="bg2"/>
                </a:solidFill>
                <a:latin typeface="Elephant" panose="02020904090505020303" pitchFamily="18" charset="0"/>
              </a:defRPr>
            </a:lvl4pPr>
            <a:lvl5pPr marL="2057400" indent="-228600">
              <a:defRPr sz="3200">
                <a:solidFill>
                  <a:schemeClr val="bg2"/>
                </a:solidFill>
                <a:latin typeface="Elephant" panose="02020904090505020303" pitchFamily="18" charset="0"/>
              </a:defRPr>
            </a:lvl5pPr>
            <a:lvl6pPr marL="2514600" indent="-228600" eaLnBrk="0" fontAlgn="base" hangingPunct="0">
              <a:spcBef>
                <a:spcPct val="0"/>
              </a:spcBef>
              <a:spcAft>
                <a:spcPct val="0"/>
              </a:spcAft>
              <a:defRPr sz="3200">
                <a:solidFill>
                  <a:schemeClr val="bg2"/>
                </a:solidFill>
                <a:latin typeface="Elephant" panose="02020904090505020303" pitchFamily="18" charset="0"/>
              </a:defRPr>
            </a:lvl6pPr>
            <a:lvl7pPr marL="2971800" indent="-228600" eaLnBrk="0" fontAlgn="base" hangingPunct="0">
              <a:spcBef>
                <a:spcPct val="0"/>
              </a:spcBef>
              <a:spcAft>
                <a:spcPct val="0"/>
              </a:spcAft>
              <a:defRPr sz="3200">
                <a:solidFill>
                  <a:schemeClr val="bg2"/>
                </a:solidFill>
                <a:latin typeface="Elephant" panose="02020904090505020303" pitchFamily="18" charset="0"/>
              </a:defRPr>
            </a:lvl7pPr>
            <a:lvl8pPr marL="3429000" indent="-228600" eaLnBrk="0" fontAlgn="base" hangingPunct="0">
              <a:spcBef>
                <a:spcPct val="0"/>
              </a:spcBef>
              <a:spcAft>
                <a:spcPct val="0"/>
              </a:spcAft>
              <a:defRPr sz="3200">
                <a:solidFill>
                  <a:schemeClr val="bg2"/>
                </a:solidFill>
                <a:latin typeface="Elephant" panose="02020904090505020303" pitchFamily="18" charset="0"/>
              </a:defRPr>
            </a:lvl8pPr>
            <a:lvl9pPr marL="3886200" indent="-228600" eaLnBrk="0" fontAlgn="base" hangingPunct="0">
              <a:spcBef>
                <a:spcPct val="0"/>
              </a:spcBef>
              <a:spcAft>
                <a:spcPct val="0"/>
              </a:spcAft>
              <a:defRPr sz="3200">
                <a:solidFill>
                  <a:schemeClr val="bg2"/>
                </a:solidFill>
                <a:latin typeface="Elephant" panose="02020904090505020303" pitchFamily="18" charset="0"/>
              </a:defRPr>
            </a:lvl9pPr>
          </a:lstStyle>
          <a:p>
            <a:pPr eaLnBrk="1" hangingPunct="1"/>
            <a:r>
              <a:rPr lang="it-IT" altLang="it-IT" sz="3600" b="1" dirty="0" smtClean="0">
                <a:solidFill>
                  <a:srgbClr val="FF0000"/>
                </a:solidFill>
                <a:latin typeface="+mn-lt"/>
              </a:rPr>
              <a:t>Osservo</a:t>
            </a:r>
            <a:r>
              <a:rPr lang="it-IT" altLang="it-IT" sz="3600" b="1" dirty="0" smtClean="0">
                <a:solidFill>
                  <a:srgbClr val="000099"/>
                </a:solidFill>
                <a:latin typeface="+mn-lt"/>
              </a:rPr>
              <a:t>  </a:t>
            </a:r>
            <a:r>
              <a:rPr lang="it-IT" altLang="it-IT" sz="3600" b="1" dirty="0">
                <a:solidFill>
                  <a:srgbClr val="000099"/>
                </a:solidFill>
                <a:latin typeface="+mn-lt"/>
              </a:rPr>
              <a:t>il carattere del respiro</a:t>
            </a:r>
          </a:p>
          <a:p>
            <a:pPr eaLnBrk="1" hangingPunct="1"/>
            <a:r>
              <a:rPr lang="it-IT" altLang="it-IT" sz="3600" b="1" dirty="0" smtClean="0">
                <a:solidFill>
                  <a:srgbClr val="FF0000"/>
                </a:solidFill>
                <a:latin typeface="+mn-lt"/>
              </a:rPr>
              <a:t>Palpo</a:t>
            </a:r>
            <a:r>
              <a:rPr lang="it-IT" altLang="it-IT" sz="3600" b="1" dirty="0" smtClean="0">
                <a:solidFill>
                  <a:srgbClr val="000099"/>
                </a:solidFill>
                <a:latin typeface="+mn-lt"/>
              </a:rPr>
              <a:t> </a:t>
            </a:r>
            <a:r>
              <a:rPr lang="it-IT" altLang="it-IT" sz="3600" b="1" dirty="0">
                <a:solidFill>
                  <a:srgbClr val="000099"/>
                </a:solidFill>
                <a:latin typeface="+mn-lt"/>
              </a:rPr>
              <a:t>con le mani sotto la cassa toracica per sentire se gli emitoraci si alzano e si abbassano in modo simmetrico</a:t>
            </a:r>
          </a:p>
          <a:p>
            <a:pPr eaLnBrk="1" hangingPunct="1"/>
            <a:r>
              <a:rPr lang="it-IT" altLang="it-IT" sz="3600" b="1" dirty="0">
                <a:solidFill>
                  <a:srgbClr val="000099"/>
                </a:solidFill>
                <a:latin typeface="+mn-lt"/>
              </a:rPr>
              <a:t>Enfisema o avvallamenti (bollicine sotto la pelle e si sente un rumore simile a quello della neve fresca quando viene calpestata),Costole rotte</a:t>
            </a:r>
          </a:p>
          <a:p>
            <a:pPr eaLnBrk="1" hangingPunct="1"/>
            <a:r>
              <a:rPr lang="it-IT" altLang="it-IT" sz="3600" b="1" dirty="0" smtClean="0">
                <a:solidFill>
                  <a:srgbClr val="FF0000"/>
                </a:solidFill>
                <a:latin typeface="+mn-lt"/>
              </a:rPr>
              <a:t>Ausculto</a:t>
            </a:r>
            <a:r>
              <a:rPr lang="it-IT" altLang="it-IT" sz="3600" b="1" dirty="0" smtClean="0">
                <a:solidFill>
                  <a:srgbClr val="000099"/>
                </a:solidFill>
                <a:latin typeface="+mn-lt"/>
              </a:rPr>
              <a:t> </a:t>
            </a:r>
            <a:r>
              <a:rPr lang="it-IT" altLang="it-IT" sz="3600" b="1" dirty="0">
                <a:solidFill>
                  <a:srgbClr val="000099"/>
                </a:solidFill>
                <a:latin typeface="+mn-lt"/>
              </a:rPr>
              <a:t>rumori, asimmetria del MV</a:t>
            </a:r>
          </a:p>
          <a:p>
            <a:pPr eaLnBrk="1" hangingPunct="1"/>
            <a:r>
              <a:rPr lang="it-IT" altLang="it-IT" sz="3600" b="1" dirty="0" smtClean="0">
                <a:solidFill>
                  <a:srgbClr val="FF0000"/>
                </a:solidFill>
                <a:latin typeface="+mn-lt"/>
              </a:rPr>
              <a:t>Conto</a:t>
            </a:r>
            <a:r>
              <a:rPr lang="it-IT" altLang="it-IT" sz="3600" b="1" dirty="0" smtClean="0">
                <a:solidFill>
                  <a:srgbClr val="000099"/>
                </a:solidFill>
                <a:latin typeface="+mn-lt"/>
              </a:rPr>
              <a:t>   atti respiratori, di norma 12-20/minuto</a:t>
            </a:r>
          </a:p>
          <a:p>
            <a:pPr eaLnBrk="1" hangingPunct="1"/>
            <a:r>
              <a:rPr lang="it-IT" altLang="it-IT" sz="3600" b="1" dirty="0" err="1" smtClean="0">
                <a:solidFill>
                  <a:srgbClr val="FF0000"/>
                </a:solidFill>
                <a:latin typeface="+mn-lt"/>
              </a:rPr>
              <a:t>Saturimetria</a:t>
            </a:r>
            <a:r>
              <a:rPr lang="it-IT" altLang="it-IT" sz="3600" b="1" dirty="0" smtClean="0">
                <a:solidFill>
                  <a:srgbClr val="000099"/>
                </a:solidFill>
                <a:latin typeface="+mn-lt"/>
              </a:rPr>
              <a:t> </a:t>
            </a:r>
            <a:r>
              <a:rPr lang="it-IT" altLang="it-IT" sz="3600" b="1" dirty="0">
                <a:solidFill>
                  <a:srgbClr val="000099"/>
                </a:solidFill>
                <a:latin typeface="+mn-lt"/>
              </a:rPr>
              <a:t>patologica se inferiore al 90%</a:t>
            </a:r>
          </a:p>
          <a:p>
            <a:pPr eaLnBrk="1" hangingPunct="1">
              <a:buFontTx/>
              <a:buBlip>
                <a:blip r:embed="rId3"/>
              </a:buBlip>
            </a:pPr>
            <a:endParaRPr lang="it-IT" altLang="it-IT" b="1" dirty="0">
              <a:latin typeface="Comic Sans MS" panose="030F0702030302020204" pitchFamily="66" charset="0"/>
            </a:endParaRPr>
          </a:p>
        </p:txBody>
      </p:sp>
      <p:sp>
        <p:nvSpPr>
          <p:cNvPr id="2" name="Rettangolo 1"/>
          <p:cNvSpPr/>
          <p:nvPr/>
        </p:nvSpPr>
        <p:spPr>
          <a:xfrm>
            <a:off x="1752830" y="849477"/>
            <a:ext cx="707341" cy="4708981"/>
          </a:xfrm>
          <a:prstGeom prst="rect">
            <a:avLst/>
          </a:prstGeom>
        </p:spPr>
        <p:txBody>
          <a:bodyPr wrap="square">
            <a:spAutoFit/>
          </a:bodyPr>
          <a:lstStyle/>
          <a:p>
            <a:r>
              <a:rPr lang="it-IT" altLang="it-IT" sz="6000" b="1" dirty="0">
                <a:solidFill>
                  <a:srgbClr val="FF0000"/>
                </a:solidFill>
              </a:rPr>
              <a:t>OPACS</a:t>
            </a:r>
          </a:p>
        </p:txBody>
      </p:sp>
      <p:sp>
        <p:nvSpPr>
          <p:cNvPr id="3" name="Rettangolo 2"/>
          <p:cNvSpPr/>
          <p:nvPr/>
        </p:nvSpPr>
        <p:spPr>
          <a:xfrm>
            <a:off x="0" y="80036"/>
            <a:ext cx="599089" cy="769441"/>
          </a:xfrm>
          <a:prstGeom prst="rect">
            <a:avLst/>
          </a:prstGeom>
        </p:spPr>
        <p:txBody>
          <a:bodyPr wrap="square">
            <a:spAutoFit/>
          </a:bodyPr>
          <a:lstStyle/>
          <a:p>
            <a:r>
              <a:rPr lang="it-IT" altLang="it-IT" sz="4400" b="1" dirty="0">
                <a:solidFill>
                  <a:srgbClr val="FF0000"/>
                </a:solidFill>
              </a:rPr>
              <a:t>B</a:t>
            </a:r>
          </a:p>
        </p:txBody>
      </p:sp>
    </p:spTree>
    <p:extLst>
      <p:ext uri="{BB962C8B-B14F-4D97-AF65-F5344CB8AC3E}">
        <p14:creationId xmlns:p14="http://schemas.microsoft.com/office/powerpoint/2010/main" val="10741530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8612" y="1"/>
            <a:ext cx="9323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5"/>
          <p:cNvSpPr>
            <a:spLocks noChangeArrowheads="1"/>
          </p:cNvSpPr>
          <p:nvPr/>
        </p:nvSpPr>
        <p:spPr bwMode="auto">
          <a:xfrm>
            <a:off x="4079875" y="3429001"/>
            <a:ext cx="1727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bg2"/>
                </a:solidFill>
                <a:latin typeface="Elephant" panose="02020904090505020303" pitchFamily="18" charset="0"/>
              </a:defRPr>
            </a:lvl1pPr>
            <a:lvl2pPr marL="742950" indent="-285750">
              <a:defRPr sz="3200">
                <a:solidFill>
                  <a:schemeClr val="bg2"/>
                </a:solidFill>
                <a:latin typeface="Elephant" panose="02020904090505020303" pitchFamily="18" charset="0"/>
              </a:defRPr>
            </a:lvl2pPr>
            <a:lvl3pPr marL="1143000" indent="-228600">
              <a:defRPr sz="3200">
                <a:solidFill>
                  <a:schemeClr val="bg2"/>
                </a:solidFill>
                <a:latin typeface="Elephant" panose="02020904090505020303" pitchFamily="18" charset="0"/>
              </a:defRPr>
            </a:lvl3pPr>
            <a:lvl4pPr marL="1600200" indent="-228600">
              <a:defRPr sz="3200">
                <a:solidFill>
                  <a:schemeClr val="bg2"/>
                </a:solidFill>
                <a:latin typeface="Elephant" panose="02020904090505020303" pitchFamily="18" charset="0"/>
              </a:defRPr>
            </a:lvl4pPr>
            <a:lvl5pPr marL="2057400" indent="-228600">
              <a:defRPr sz="3200">
                <a:solidFill>
                  <a:schemeClr val="bg2"/>
                </a:solidFill>
                <a:latin typeface="Elephant" panose="02020904090505020303" pitchFamily="18" charset="0"/>
              </a:defRPr>
            </a:lvl5pPr>
            <a:lvl6pPr marL="2514600" indent="-228600" eaLnBrk="0" fontAlgn="base" hangingPunct="0">
              <a:spcBef>
                <a:spcPct val="0"/>
              </a:spcBef>
              <a:spcAft>
                <a:spcPct val="0"/>
              </a:spcAft>
              <a:defRPr sz="3200">
                <a:solidFill>
                  <a:schemeClr val="bg2"/>
                </a:solidFill>
                <a:latin typeface="Elephant" panose="02020904090505020303" pitchFamily="18" charset="0"/>
              </a:defRPr>
            </a:lvl6pPr>
            <a:lvl7pPr marL="2971800" indent="-228600" eaLnBrk="0" fontAlgn="base" hangingPunct="0">
              <a:spcBef>
                <a:spcPct val="0"/>
              </a:spcBef>
              <a:spcAft>
                <a:spcPct val="0"/>
              </a:spcAft>
              <a:defRPr sz="3200">
                <a:solidFill>
                  <a:schemeClr val="bg2"/>
                </a:solidFill>
                <a:latin typeface="Elephant" panose="02020904090505020303" pitchFamily="18" charset="0"/>
              </a:defRPr>
            </a:lvl7pPr>
            <a:lvl8pPr marL="3429000" indent="-228600" eaLnBrk="0" fontAlgn="base" hangingPunct="0">
              <a:spcBef>
                <a:spcPct val="0"/>
              </a:spcBef>
              <a:spcAft>
                <a:spcPct val="0"/>
              </a:spcAft>
              <a:defRPr sz="3200">
                <a:solidFill>
                  <a:schemeClr val="bg2"/>
                </a:solidFill>
                <a:latin typeface="Elephant" panose="02020904090505020303" pitchFamily="18" charset="0"/>
              </a:defRPr>
            </a:lvl8pPr>
            <a:lvl9pPr marL="3886200" indent="-228600" eaLnBrk="0" fontAlgn="base" hangingPunct="0">
              <a:spcBef>
                <a:spcPct val="0"/>
              </a:spcBef>
              <a:spcAft>
                <a:spcPct val="0"/>
              </a:spcAft>
              <a:defRPr sz="3200">
                <a:solidFill>
                  <a:schemeClr val="bg2"/>
                </a:solidFill>
                <a:latin typeface="Elephant" panose="02020904090505020303" pitchFamily="18" charset="0"/>
              </a:defRPr>
            </a:lvl9pPr>
          </a:lstStyle>
          <a:p>
            <a:pPr eaLnBrk="1" hangingPunct="1">
              <a:spcBef>
                <a:spcPct val="30000"/>
              </a:spcBef>
              <a:buFontTx/>
              <a:buChar char="•"/>
            </a:pPr>
            <a:endParaRPr lang="it-IT" altLang="it-IT" sz="1400" dirty="0">
              <a:solidFill>
                <a:srgbClr val="333333"/>
              </a:solidFill>
              <a:latin typeface="Arial" panose="020B0604020202020204" pitchFamily="34" charset="0"/>
            </a:endParaRPr>
          </a:p>
        </p:txBody>
      </p:sp>
      <p:sp>
        <p:nvSpPr>
          <p:cNvPr id="2" name="Rettangolo 1"/>
          <p:cNvSpPr/>
          <p:nvPr/>
        </p:nvSpPr>
        <p:spPr>
          <a:xfrm>
            <a:off x="0" y="126124"/>
            <a:ext cx="504496" cy="769441"/>
          </a:xfrm>
          <a:prstGeom prst="rect">
            <a:avLst/>
          </a:prstGeom>
        </p:spPr>
        <p:txBody>
          <a:bodyPr wrap="square">
            <a:spAutoFit/>
          </a:bodyPr>
          <a:lstStyle/>
          <a:p>
            <a:r>
              <a:rPr lang="it-IT" altLang="it-IT" sz="4400" b="1" dirty="0">
                <a:solidFill>
                  <a:srgbClr val="FF0000"/>
                </a:solidFill>
              </a:rPr>
              <a:t>B</a:t>
            </a:r>
          </a:p>
        </p:txBody>
      </p:sp>
    </p:spTree>
    <p:extLst>
      <p:ext uri="{BB962C8B-B14F-4D97-AF65-F5344CB8AC3E}">
        <p14:creationId xmlns:p14="http://schemas.microsoft.com/office/powerpoint/2010/main" val="23766794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9853" y="176463"/>
            <a:ext cx="9496925" cy="6096000"/>
          </a:xfrm>
          <a:prstGeom prst="rect">
            <a:avLst/>
          </a:prstGeom>
        </p:spPr>
      </p:pic>
    </p:spTree>
    <p:extLst>
      <p:ext uri="{BB962C8B-B14F-4D97-AF65-F5344CB8AC3E}">
        <p14:creationId xmlns:p14="http://schemas.microsoft.com/office/powerpoint/2010/main" val="4209739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4890977" y="-170120"/>
            <a:ext cx="7301023" cy="7028120"/>
          </a:xfrm>
          <a:prstGeom prst="rect">
            <a:avLst/>
          </a:prstGeom>
        </p:spPr>
      </p:pic>
      <p:sp>
        <p:nvSpPr>
          <p:cNvPr id="3" name="Rettangolo 2"/>
          <p:cNvSpPr/>
          <p:nvPr/>
        </p:nvSpPr>
        <p:spPr>
          <a:xfrm>
            <a:off x="1796781" y="467831"/>
            <a:ext cx="3873917" cy="843032"/>
          </a:xfrm>
          <a:prstGeom prst="rect">
            <a:avLst/>
          </a:prstGeom>
        </p:spPr>
        <p:txBody>
          <a:bodyPr wrap="square">
            <a:spAutoFit/>
          </a:bodyPr>
          <a:lstStyle/>
          <a:p>
            <a:r>
              <a:rPr lang="it-IT" sz="4800" b="1" dirty="0">
                <a:solidFill>
                  <a:srgbClr val="FF0000"/>
                </a:solidFill>
                <a:latin typeface="Corbel" panose="020B0503020204020204" pitchFamily="34" charset="0"/>
              </a:rPr>
              <a:t>ERC 2015</a:t>
            </a:r>
          </a:p>
        </p:txBody>
      </p:sp>
      <p:pic>
        <p:nvPicPr>
          <p:cNvPr id="6" name="Immagine 5"/>
          <p:cNvPicPr>
            <a:picLocks noChangeAspect="1"/>
          </p:cNvPicPr>
          <p:nvPr/>
        </p:nvPicPr>
        <p:blipFill>
          <a:blip r:embed="rId3" cstate="print"/>
          <a:stretch>
            <a:fillRect/>
          </a:stretch>
        </p:blipFill>
        <p:spPr>
          <a:xfrm>
            <a:off x="1796781" y="1788042"/>
            <a:ext cx="2524125" cy="2133600"/>
          </a:xfrm>
          <a:prstGeom prst="rect">
            <a:avLst/>
          </a:prstGeom>
        </p:spPr>
      </p:pic>
      <p:sp>
        <p:nvSpPr>
          <p:cNvPr id="7" name="Ovale 6"/>
          <p:cNvSpPr/>
          <p:nvPr/>
        </p:nvSpPr>
        <p:spPr>
          <a:xfrm>
            <a:off x="10493829" y="3679371"/>
            <a:ext cx="1807028" cy="1284515"/>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p:cNvSpPr/>
          <p:nvPr/>
        </p:nvSpPr>
        <p:spPr>
          <a:xfrm>
            <a:off x="119093" y="119906"/>
            <a:ext cx="535724" cy="769441"/>
          </a:xfrm>
          <a:prstGeom prst="rect">
            <a:avLst/>
          </a:prstGeom>
        </p:spPr>
        <p:txBody>
          <a:bodyPr wrap="none">
            <a:spAutoFit/>
          </a:bodyPr>
          <a:lstStyle/>
          <a:p>
            <a:r>
              <a:rPr lang="it-IT" altLang="it-IT" sz="4400" b="1" dirty="0">
                <a:solidFill>
                  <a:srgbClr val="FF0000"/>
                </a:solidFill>
              </a:rPr>
              <a:t>B</a:t>
            </a:r>
          </a:p>
        </p:txBody>
      </p:sp>
    </p:spTree>
    <p:extLst>
      <p:ext uri="{BB962C8B-B14F-4D97-AF65-F5344CB8AC3E}">
        <p14:creationId xmlns:p14="http://schemas.microsoft.com/office/powerpoint/2010/main" val="118595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32654" y="-402771"/>
            <a:ext cx="10018713" cy="1752599"/>
          </a:xfrm>
        </p:spPr>
        <p:txBody>
          <a:bodyPr/>
          <a:lstStyle/>
          <a:p>
            <a:r>
              <a:rPr lang="it-IT" dirty="0">
                <a:solidFill>
                  <a:srgbClr val="FF0000"/>
                </a:solidFill>
              </a:rPr>
              <a:t>La toracotomia </a:t>
            </a:r>
            <a:r>
              <a:rPr lang="it-IT" dirty="0" smtClean="0">
                <a:solidFill>
                  <a:srgbClr val="FF0000"/>
                </a:solidFill>
              </a:rPr>
              <a:t>d’emergenza</a:t>
            </a:r>
            <a:br>
              <a:rPr lang="it-IT" dirty="0" smtClean="0">
                <a:solidFill>
                  <a:srgbClr val="FF0000"/>
                </a:solidFill>
              </a:rPr>
            </a:br>
            <a:r>
              <a:rPr lang="en-US" dirty="0">
                <a:solidFill>
                  <a:srgbClr val="FF0000"/>
                </a:solidFill>
              </a:rPr>
              <a:t>Emergency Department Thoracotomy (</a:t>
            </a:r>
            <a:r>
              <a:rPr lang="en-US" dirty="0" smtClean="0">
                <a:solidFill>
                  <a:srgbClr val="FF0000"/>
                </a:solidFill>
              </a:rPr>
              <a:t>EDT)</a:t>
            </a:r>
            <a:endParaRPr lang="it-IT" dirty="0">
              <a:solidFill>
                <a:srgbClr val="FF0000"/>
              </a:solidFill>
            </a:endParaRPr>
          </a:p>
        </p:txBody>
      </p:sp>
      <p:sp>
        <p:nvSpPr>
          <p:cNvPr id="4" name="Segnaposto contenuto 3"/>
          <p:cNvSpPr>
            <a:spLocks noGrp="1"/>
          </p:cNvSpPr>
          <p:nvPr>
            <p:ph idx="1"/>
          </p:nvPr>
        </p:nvSpPr>
        <p:spPr>
          <a:xfrm>
            <a:off x="2173287" y="1329998"/>
            <a:ext cx="10018713" cy="5358390"/>
          </a:xfrm>
          <a:prstGeom prst="rect">
            <a:avLst/>
          </a:prstGeom>
        </p:spPr>
        <p:txBody>
          <a:bodyPr wrap="square">
            <a:spAutoFit/>
          </a:bodyPr>
          <a:lstStyle/>
          <a:p>
            <a:pPr marL="514350" indent="-514350">
              <a:buAutoNum type="alphaLcParenR"/>
            </a:pPr>
            <a:r>
              <a:rPr lang="it-IT" dirty="0" smtClean="0">
                <a:ea typeface="Calibri" panose="020F0502020204030204" pitchFamily="34" charset="0"/>
                <a:cs typeface="Times New Roman" panose="02020603050405020304" pitchFamily="18" charset="0"/>
              </a:rPr>
              <a:t>nei </a:t>
            </a:r>
            <a:r>
              <a:rPr lang="it-IT" dirty="0">
                <a:ea typeface="Calibri" panose="020F0502020204030204" pitchFamily="34" charset="0"/>
                <a:cs typeface="Times New Roman" panose="02020603050405020304" pitchFamily="18" charset="0"/>
              </a:rPr>
              <a:t>traumi chiusi che richiedono nella fase </a:t>
            </a:r>
            <a:r>
              <a:rPr lang="it-IT" dirty="0" err="1">
                <a:ea typeface="Calibri" panose="020F0502020204030204" pitchFamily="34" charset="0"/>
                <a:cs typeface="Times New Roman" panose="02020603050405020304" pitchFamily="18" charset="0"/>
              </a:rPr>
              <a:t>preospedaliera</a:t>
            </a:r>
            <a:r>
              <a:rPr lang="it-IT" dirty="0">
                <a:ea typeface="Calibri" panose="020F0502020204030204" pitchFamily="34" charset="0"/>
                <a:cs typeface="Times New Roman" panose="02020603050405020304" pitchFamily="18" charset="0"/>
              </a:rPr>
              <a:t> una rianimazione cardio-polmonare (CPR) </a:t>
            </a:r>
            <a:r>
              <a:rPr lang="it-IT" dirty="0" smtClean="0">
                <a:ea typeface="Calibri" panose="020F0502020204030204" pitchFamily="34" charset="0"/>
                <a:cs typeface="Times New Roman" panose="02020603050405020304" pitchFamily="18" charset="0"/>
              </a:rPr>
              <a:t>&lt; </a:t>
            </a:r>
            <a:r>
              <a:rPr lang="it-IT" dirty="0">
                <a:ea typeface="Calibri" panose="020F0502020204030204" pitchFamily="34" charset="0"/>
                <a:cs typeface="Times New Roman" panose="02020603050405020304" pitchFamily="18" charset="0"/>
              </a:rPr>
              <a:t>10 minuti senza risposta</a:t>
            </a:r>
            <a:r>
              <a:rPr lang="it-IT" dirty="0" smtClean="0">
                <a:ea typeface="Calibri" panose="020F0502020204030204" pitchFamily="34" charset="0"/>
                <a:cs typeface="Times New Roman" panose="02020603050405020304" pitchFamily="18" charset="0"/>
              </a:rPr>
              <a:t>;</a:t>
            </a:r>
          </a:p>
          <a:p>
            <a:pPr marL="514350" indent="-514350">
              <a:buAutoNum type="alphaLcParenR"/>
            </a:pPr>
            <a:r>
              <a:rPr lang="it-IT" dirty="0" smtClean="0">
                <a:ea typeface="Calibri" panose="020F0502020204030204" pitchFamily="34" charset="0"/>
                <a:cs typeface="Times New Roman" panose="02020603050405020304" pitchFamily="18" charset="0"/>
              </a:rPr>
              <a:t> </a:t>
            </a:r>
            <a:r>
              <a:rPr lang="it-IT" dirty="0">
                <a:ea typeface="Calibri" panose="020F0502020204030204" pitchFamily="34" charset="0"/>
                <a:cs typeface="Times New Roman" panose="02020603050405020304" pitchFamily="18" charset="0"/>
              </a:rPr>
              <a:t>nei </a:t>
            </a:r>
            <a:r>
              <a:rPr lang="it-IT" dirty="0" smtClean="0">
                <a:ea typeface="Calibri" panose="020F0502020204030204" pitchFamily="34" charset="0"/>
                <a:cs typeface="Times New Roman" panose="02020603050405020304" pitchFamily="18" charset="0"/>
              </a:rPr>
              <a:t>penetranti </a:t>
            </a:r>
            <a:r>
              <a:rPr lang="it-IT" dirty="0">
                <a:ea typeface="Calibri" panose="020F0502020204030204" pitchFamily="34" charset="0"/>
                <a:cs typeface="Times New Roman" panose="02020603050405020304" pitchFamily="18" charset="0"/>
              </a:rPr>
              <a:t>con CPR di 15 minuti senza risposta nella fase </a:t>
            </a:r>
            <a:r>
              <a:rPr lang="it-IT" dirty="0" err="1">
                <a:ea typeface="Calibri" panose="020F0502020204030204" pitchFamily="34" charset="0"/>
                <a:cs typeface="Times New Roman" panose="02020603050405020304" pitchFamily="18" charset="0"/>
              </a:rPr>
              <a:t>pre</a:t>
            </a:r>
            <a:r>
              <a:rPr lang="it-IT" dirty="0">
                <a:ea typeface="Calibri" panose="020F0502020204030204" pitchFamily="34" charset="0"/>
                <a:cs typeface="Times New Roman" panose="02020603050405020304" pitchFamily="18" charset="0"/>
              </a:rPr>
              <a:t>-ospedaliera; </a:t>
            </a:r>
            <a:endParaRPr lang="it-IT" dirty="0" smtClean="0">
              <a:ea typeface="Calibri" panose="020F0502020204030204" pitchFamily="34" charset="0"/>
              <a:cs typeface="Times New Roman" panose="02020603050405020304" pitchFamily="18" charset="0"/>
            </a:endParaRPr>
          </a:p>
          <a:p>
            <a:pPr marL="514350" indent="-514350">
              <a:buAutoNum type="alphaLcParenR"/>
            </a:pPr>
            <a:r>
              <a:rPr lang="it-IT" dirty="0" smtClean="0">
                <a:ea typeface="Calibri" panose="020F0502020204030204" pitchFamily="34" charset="0"/>
                <a:cs typeface="Times New Roman" panose="02020603050405020304" pitchFamily="18" charset="0"/>
              </a:rPr>
              <a:t> </a:t>
            </a:r>
            <a:r>
              <a:rPr lang="it-IT" dirty="0">
                <a:ea typeface="Calibri" panose="020F0502020204030204" pitchFamily="34" charset="0"/>
                <a:cs typeface="Times New Roman" panose="02020603050405020304" pitchFamily="18" charset="0"/>
              </a:rPr>
              <a:t>in presenza di </a:t>
            </a:r>
            <a:r>
              <a:rPr lang="it-IT" dirty="0" err="1">
                <a:ea typeface="Calibri" panose="020F0502020204030204" pitchFamily="34" charset="0"/>
                <a:cs typeface="Times New Roman" panose="02020603050405020304" pitchFamily="18" charset="0"/>
              </a:rPr>
              <a:t>asistolia</a:t>
            </a:r>
            <a:r>
              <a:rPr lang="it-IT" dirty="0">
                <a:ea typeface="Calibri" panose="020F0502020204030204" pitchFamily="34" charset="0"/>
                <a:cs typeface="Times New Roman" panose="02020603050405020304" pitchFamily="18" charset="0"/>
              </a:rPr>
              <a:t> senza tamponamento cardiaco, anche se sono stati riportati casi in cui l’EDT è stata eseguita con </a:t>
            </a:r>
            <a:r>
              <a:rPr lang="it-IT" dirty="0" smtClean="0">
                <a:ea typeface="Calibri" panose="020F0502020204030204" pitchFamily="34" charset="0"/>
                <a:cs typeface="Times New Roman" panose="02020603050405020304" pitchFamily="18" charset="0"/>
              </a:rPr>
              <a:t>successo</a:t>
            </a:r>
          </a:p>
          <a:p>
            <a:pPr marL="514350" indent="-514350">
              <a:buAutoNum type="alphaLcParenR"/>
            </a:pPr>
            <a:r>
              <a:rPr lang="it-IT" dirty="0" smtClean="0">
                <a:ea typeface="Calibri" panose="020F0502020204030204" pitchFamily="34" charset="0"/>
                <a:cs typeface="Times New Roman" panose="02020603050405020304" pitchFamily="18" charset="0"/>
              </a:rPr>
              <a:t>la </a:t>
            </a:r>
            <a:r>
              <a:rPr lang="it-IT" dirty="0">
                <a:ea typeface="Calibri" panose="020F0502020204030204" pitchFamily="34" charset="0"/>
                <a:cs typeface="Times New Roman" panose="02020603050405020304" pitchFamily="18" charset="0"/>
              </a:rPr>
              <a:t>EDT è eseguita principalmente </a:t>
            </a:r>
            <a:r>
              <a:rPr lang="it-IT" dirty="0" smtClean="0">
                <a:ea typeface="Calibri" panose="020F0502020204030204" pitchFamily="34" charset="0"/>
                <a:cs typeface="Times New Roman" panose="02020603050405020304" pitchFamily="18" charset="0"/>
              </a:rPr>
              <a:t>per</a:t>
            </a:r>
          </a:p>
          <a:p>
            <a:pPr lvl="1"/>
            <a:r>
              <a:rPr lang="it-IT" dirty="0" smtClean="0">
                <a:ea typeface="Calibri" panose="020F0502020204030204" pitchFamily="34" charset="0"/>
                <a:cs typeface="Times New Roman" panose="02020603050405020304" pitchFamily="18" charset="0"/>
              </a:rPr>
              <a:t> </a:t>
            </a:r>
            <a:r>
              <a:rPr lang="it-IT" dirty="0">
                <a:ea typeface="Calibri" panose="020F0502020204030204" pitchFamily="34" charset="0"/>
                <a:cs typeface="Times New Roman" panose="02020603050405020304" pitchFamily="18" charset="0"/>
              </a:rPr>
              <a:t>1) evacuare un eventuale </a:t>
            </a:r>
            <a:r>
              <a:rPr lang="it-IT" dirty="0" smtClean="0">
                <a:ea typeface="Calibri" panose="020F0502020204030204" pitchFamily="34" charset="0"/>
                <a:cs typeface="Times New Roman" panose="02020603050405020304" pitchFamily="18" charset="0"/>
              </a:rPr>
              <a:t>emopericardio;</a:t>
            </a:r>
          </a:p>
          <a:p>
            <a:pPr lvl="1"/>
            <a:r>
              <a:rPr lang="it-IT" dirty="0" smtClean="0">
                <a:ea typeface="Calibri" panose="020F0502020204030204" pitchFamily="34" charset="0"/>
                <a:cs typeface="Times New Roman" panose="02020603050405020304" pitchFamily="18" charset="0"/>
              </a:rPr>
              <a:t>2</a:t>
            </a:r>
            <a:r>
              <a:rPr lang="it-IT" dirty="0">
                <a:ea typeface="Calibri" panose="020F0502020204030204" pitchFamily="34" charset="0"/>
                <a:cs typeface="Times New Roman" panose="02020603050405020304" pitchFamily="18" charset="0"/>
              </a:rPr>
              <a:t>) controllare le fonti di emorragia </a:t>
            </a:r>
            <a:r>
              <a:rPr lang="it-IT" dirty="0" smtClean="0">
                <a:ea typeface="Calibri" panose="020F0502020204030204" pitchFamily="34" charset="0"/>
                <a:cs typeface="Times New Roman" panose="02020603050405020304" pitchFamily="18" charset="0"/>
              </a:rPr>
              <a:t>massiva;</a:t>
            </a:r>
          </a:p>
          <a:p>
            <a:pPr lvl="1"/>
            <a:r>
              <a:rPr lang="it-IT" dirty="0" smtClean="0">
                <a:ea typeface="Calibri" panose="020F0502020204030204" pitchFamily="34" charset="0"/>
                <a:cs typeface="Times New Roman" panose="02020603050405020304" pitchFamily="18" charset="0"/>
              </a:rPr>
              <a:t>3</a:t>
            </a:r>
            <a:r>
              <a:rPr lang="it-IT" dirty="0">
                <a:ea typeface="Calibri" panose="020F0502020204030204" pitchFamily="34" charset="0"/>
                <a:cs typeface="Times New Roman" panose="02020603050405020304" pitchFamily="18" charset="0"/>
              </a:rPr>
              <a:t>) realizzare un massaggio cardiaco interno e/o una </a:t>
            </a:r>
            <a:r>
              <a:rPr lang="it-IT" dirty="0" err="1" smtClean="0">
                <a:ea typeface="Calibri" panose="020F0502020204030204" pitchFamily="34" charset="0"/>
                <a:cs typeface="Times New Roman" panose="02020603050405020304" pitchFamily="18" charset="0"/>
              </a:rPr>
              <a:t>defribrillazione</a:t>
            </a:r>
            <a:r>
              <a:rPr lang="it-IT" dirty="0" smtClean="0">
                <a:ea typeface="Calibri" panose="020F0502020204030204" pitchFamily="34" charset="0"/>
                <a:cs typeface="Times New Roman" panose="02020603050405020304" pitchFamily="18" charset="0"/>
              </a:rPr>
              <a:t>;</a:t>
            </a:r>
          </a:p>
          <a:p>
            <a:pPr lvl="1"/>
            <a:r>
              <a:rPr lang="it-IT" dirty="0" smtClean="0">
                <a:ea typeface="Calibri" panose="020F0502020204030204" pitchFamily="34" charset="0"/>
                <a:cs typeface="Times New Roman" panose="02020603050405020304" pitchFamily="18" charset="0"/>
              </a:rPr>
              <a:t>4</a:t>
            </a:r>
            <a:r>
              <a:rPr lang="it-IT" dirty="0">
                <a:ea typeface="Calibri" panose="020F0502020204030204" pitchFamily="34" charset="0"/>
                <a:cs typeface="Times New Roman" panose="02020603050405020304" pitchFamily="18" charset="0"/>
              </a:rPr>
              <a:t>) </a:t>
            </a:r>
            <a:r>
              <a:rPr lang="it-IT" dirty="0" err="1">
                <a:ea typeface="Calibri" panose="020F0502020204030204" pitchFamily="34" charset="0"/>
                <a:cs typeface="Times New Roman" panose="02020603050405020304" pitchFamily="18" charset="0"/>
              </a:rPr>
              <a:t>clampare</a:t>
            </a:r>
            <a:r>
              <a:rPr lang="it-IT" dirty="0">
                <a:ea typeface="Calibri" panose="020F0502020204030204" pitchFamily="34" charset="0"/>
                <a:cs typeface="Times New Roman" panose="02020603050405020304" pitchFamily="18" charset="0"/>
              </a:rPr>
              <a:t> l’aorta sopradiaframmatica se l’indicazione alla EDT è un trauma addominale o pelvico.</a:t>
            </a:r>
            <a:endParaRPr lang="it-IT" dirty="0"/>
          </a:p>
        </p:txBody>
      </p:sp>
      <p:sp>
        <p:nvSpPr>
          <p:cNvPr id="3" name="Rettangolo 2"/>
          <p:cNvSpPr/>
          <p:nvPr/>
        </p:nvSpPr>
        <p:spPr>
          <a:xfrm flipH="1">
            <a:off x="141890" y="173419"/>
            <a:ext cx="378372" cy="769441"/>
          </a:xfrm>
          <a:prstGeom prst="rect">
            <a:avLst/>
          </a:prstGeom>
        </p:spPr>
        <p:txBody>
          <a:bodyPr wrap="square">
            <a:spAutoFit/>
          </a:bodyPr>
          <a:lstStyle/>
          <a:p>
            <a:r>
              <a:rPr lang="it-IT" altLang="it-IT" sz="4400" b="1" dirty="0">
                <a:solidFill>
                  <a:srgbClr val="FF0000"/>
                </a:solidFill>
              </a:rPr>
              <a:t>B</a:t>
            </a:r>
          </a:p>
        </p:txBody>
      </p:sp>
    </p:spTree>
    <p:extLst>
      <p:ext uri="{BB962C8B-B14F-4D97-AF65-F5344CB8AC3E}">
        <p14:creationId xmlns:p14="http://schemas.microsoft.com/office/powerpoint/2010/main" val="716198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l"/>
            <a:endParaRPr lang="it-IT" sz="18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77150" cy="3771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412916"/>
            <a:ext cx="701040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rot="10800000" flipH="1" flipV="1">
            <a:off x="5181599" y="3456991"/>
            <a:ext cx="7082589" cy="340101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54401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48643" y="0"/>
            <a:ext cx="10018713" cy="1023257"/>
          </a:xfrm>
        </p:spPr>
        <p:txBody>
          <a:bodyPr/>
          <a:lstStyle/>
          <a:p>
            <a:r>
              <a:rPr lang="it-IT" dirty="0">
                <a:solidFill>
                  <a:srgbClr val="FF0000"/>
                </a:solidFill>
              </a:rPr>
              <a:t>La toracotomia d’emergenza</a:t>
            </a:r>
            <a:endParaRPr lang="it-IT" dirty="0"/>
          </a:p>
        </p:txBody>
      </p:sp>
      <p:sp>
        <p:nvSpPr>
          <p:cNvPr id="3" name="Segnaposto contenuto 2"/>
          <p:cNvSpPr>
            <a:spLocks noGrp="1"/>
          </p:cNvSpPr>
          <p:nvPr>
            <p:ph sz="half" idx="1"/>
          </p:nvPr>
        </p:nvSpPr>
        <p:spPr>
          <a:xfrm>
            <a:off x="1664550" y="740229"/>
            <a:ext cx="5377543" cy="6857999"/>
          </a:xfrm>
        </p:spPr>
        <p:txBody>
          <a:bodyPr>
            <a:normAutofit/>
          </a:bodyPr>
          <a:lstStyle/>
          <a:p>
            <a:pPr fontAlgn="base"/>
            <a:r>
              <a:rPr lang="it-IT" sz="2400" b="1" i="1" dirty="0"/>
              <a:t>Il massaggio cardiaco</a:t>
            </a:r>
            <a:r>
              <a:rPr lang="it-IT" sz="2400" dirty="0"/>
              <a:t> è concettualmente inutile nella maggior parte dei casi di arresto cardiaco </a:t>
            </a:r>
            <a:r>
              <a:rPr lang="it-IT" sz="2400" dirty="0" smtClean="0"/>
              <a:t>traumatico, </a:t>
            </a:r>
            <a:r>
              <a:rPr lang="it-IT" sz="2400" dirty="0" err="1"/>
              <a:t>perchè</a:t>
            </a:r>
            <a:r>
              <a:rPr lang="it-IT" sz="2400" dirty="0"/>
              <a:t> inefficace in pazienti la cui l’incapacità a generare un’attività meccanica apprezzabile </a:t>
            </a:r>
            <a:r>
              <a:rPr lang="it-IT" sz="2400" dirty="0" smtClean="0"/>
              <a:t>ed è </a:t>
            </a:r>
            <a:r>
              <a:rPr lang="it-IT" sz="2400" dirty="0"/>
              <a:t>a genesi prevalentemente </a:t>
            </a:r>
            <a:r>
              <a:rPr lang="it-IT" sz="2400" dirty="0" err="1"/>
              <a:t>ipovolemica</a:t>
            </a:r>
            <a:r>
              <a:rPr lang="it-IT" sz="2400" dirty="0"/>
              <a:t> od ostruttiva.</a:t>
            </a:r>
          </a:p>
          <a:p>
            <a:pPr fontAlgn="base"/>
            <a:r>
              <a:rPr lang="it-IT" sz="2400" b="1" i="1" dirty="0"/>
              <a:t>La terapia elettrica ed i farmaci, </a:t>
            </a:r>
            <a:r>
              <a:rPr lang="it-IT" sz="2400" dirty="0"/>
              <a:t>vasopressori ed antiaritmici, occupano uno spazio marginale nel trattamento dell’arresto da trauma, dominato da ritmi non </a:t>
            </a:r>
            <a:r>
              <a:rPr lang="it-IT" sz="2400" dirty="0" err="1"/>
              <a:t>defibrillabili</a:t>
            </a:r>
            <a:r>
              <a:rPr lang="it-IT" sz="2400" dirty="0"/>
              <a:t> di origine diversa rispetto </a:t>
            </a:r>
            <a:r>
              <a:rPr lang="it-IT" sz="2400" dirty="0" smtClean="0"/>
              <a:t>agli ACC non traumatici</a:t>
            </a:r>
            <a:endParaRPr lang="it-IT" sz="2400" dirty="0"/>
          </a:p>
          <a:p>
            <a:endParaRPr lang="it-IT" dirty="0"/>
          </a:p>
        </p:txBody>
      </p:sp>
      <p:sp>
        <p:nvSpPr>
          <p:cNvPr id="4" name="Segnaposto contenuto 3"/>
          <p:cNvSpPr>
            <a:spLocks noGrp="1"/>
          </p:cNvSpPr>
          <p:nvPr>
            <p:ph sz="half" idx="2"/>
          </p:nvPr>
        </p:nvSpPr>
        <p:spPr>
          <a:xfrm>
            <a:off x="6857998" y="370114"/>
            <a:ext cx="5334001" cy="6858000"/>
          </a:xfrm>
        </p:spPr>
        <p:txBody>
          <a:bodyPr>
            <a:normAutofit/>
          </a:bodyPr>
          <a:lstStyle/>
          <a:p>
            <a:r>
              <a:rPr lang="it-IT" sz="2800" b="1" i="1" dirty="0"/>
              <a:t>La toracotomia bilaterale</a:t>
            </a:r>
            <a:r>
              <a:rPr lang="it-IT" sz="2800" dirty="0"/>
              <a:t> è una manovra indispensabile nei pazienti </a:t>
            </a:r>
            <a:r>
              <a:rPr lang="it-IT" sz="2800" dirty="0" err="1"/>
              <a:t>altamenti</a:t>
            </a:r>
            <a:r>
              <a:rPr lang="it-IT" sz="2800" dirty="0"/>
              <a:t> instabili o in </a:t>
            </a:r>
            <a:r>
              <a:rPr lang="it-IT" sz="2800" dirty="0" smtClean="0"/>
              <a:t>ACC, </a:t>
            </a:r>
            <a:r>
              <a:rPr lang="it-IT" sz="2800" dirty="0"/>
              <a:t>dopo un evidente o sospetto trauma del torace, in quanto risolve in modo efficace sia il </a:t>
            </a:r>
            <a:r>
              <a:rPr lang="it-IT" sz="2800" dirty="0" err="1" smtClean="0"/>
              <a:t>pnx</a:t>
            </a:r>
            <a:r>
              <a:rPr lang="it-IT" sz="2800" dirty="0" smtClean="0"/>
              <a:t> </a:t>
            </a:r>
            <a:r>
              <a:rPr lang="it-IT" sz="2800" dirty="0"/>
              <a:t>che l’emotorace</a:t>
            </a:r>
            <a:r>
              <a:rPr lang="it-IT" sz="2800" dirty="0" smtClean="0"/>
              <a:t>.</a:t>
            </a:r>
          </a:p>
          <a:p>
            <a:r>
              <a:rPr lang="it-IT" sz="2800" dirty="0" smtClean="0"/>
              <a:t> </a:t>
            </a:r>
            <a:r>
              <a:rPr lang="it-IT" sz="2800" dirty="0"/>
              <a:t>La tecnica percutanea con ago è accettabile solo in caso di difficoltà di accesso ai </a:t>
            </a:r>
            <a:r>
              <a:rPr lang="it-IT" sz="2800" dirty="0" err="1"/>
              <a:t>reperi</a:t>
            </a:r>
            <a:r>
              <a:rPr lang="it-IT" sz="2800" dirty="0"/>
              <a:t> </a:t>
            </a:r>
            <a:r>
              <a:rPr lang="it-IT" sz="2800" dirty="0" err="1"/>
              <a:t>toracotomici</a:t>
            </a:r>
            <a:r>
              <a:rPr lang="it-IT" sz="2800" dirty="0"/>
              <a:t>, ed è comunque una tecnica ponte in attesa della procedura definitiva</a:t>
            </a:r>
          </a:p>
        </p:txBody>
      </p:sp>
      <p:sp>
        <p:nvSpPr>
          <p:cNvPr id="6" name="Rettangolo 5"/>
          <p:cNvSpPr/>
          <p:nvPr/>
        </p:nvSpPr>
        <p:spPr>
          <a:xfrm>
            <a:off x="149857" y="161409"/>
            <a:ext cx="535724" cy="769441"/>
          </a:xfrm>
          <a:prstGeom prst="rect">
            <a:avLst/>
          </a:prstGeom>
        </p:spPr>
        <p:txBody>
          <a:bodyPr wrap="none">
            <a:spAutoFit/>
          </a:bodyPr>
          <a:lstStyle/>
          <a:p>
            <a:r>
              <a:rPr lang="it-IT" altLang="it-IT" sz="4400" b="1" dirty="0">
                <a:solidFill>
                  <a:srgbClr val="FF0000"/>
                </a:solidFill>
              </a:rPr>
              <a:t>B</a:t>
            </a:r>
          </a:p>
        </p:txBody>
      </p:sp>
    </p:spTree>
    <p:extLst>
      <p:ext uri="{BB962C8B-B14F-4D97-AF65-F5344CB8AC3E}">
        <p14:creationId xmlns:p14="http://schemas.microsoft.com/office/powerpoint/2010/main" val="3250121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1798320" y="-121920"/>
            <a:ext cx="10393680" cy="6979920"/>
          </a:xfrm>
          <a:prstGeom prst="rect">
            <a:avLst/>
          </a:prstGeom>
        </p:spPr>
      </p:pic>
      <p:sp>
        <p:nvSpPr>
          <p:cNvPr id="3" name="Rettangolo 2"/>
          <p:cNvSpPr/>
          <p:nvPr/>
        </p:nvSpPr>
        <p:spPr>
          <a:xfrm>
            <a:off x="252250" y="0"/>
            <a:ext cx="472966"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2612504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48317" y="-559415"/>
            <a:ext cx="11206715" cy="7417415"/>
          </a:xfrm>
          <a:prstGeom prst="rect">
            <a:avLst/>
          </a:prstGeom>
        </p:spPr>
        <p:txBody>
          <a:bodyPr wrap="square">
            <a:spAutoFit/>
          </a:bodyPr>
          <a:lstStyle/>
          <a:p>
            <a:pPr algn="ctr"/>
            <a:endParaRPr lang="it-IT" sz="2800" b="1" i="0" u="none" strike="noStrike" baseline="0" dirty="0" smtClean="0">
              <a:solidFill>
                <a:srgbClr val="FF0000"/>
              </a:solidFill>
              <a:latin typeface="Comic Sans MS" panose="030F0702030302020204" pitchFamily="66" charset="0"/>
            </a:endParaRPr>
          </a:p>
          <a:p>
            <a:pPr algn="ctr"/>
            <a:r>
              <a:rPr lang="it-IT" sz="2800" b="1" i="0" u="none" strike="noStrike" baseline="0" dirty="0" smtClean="0">
                <a:solidFill>
                  <a:srgbClr val="FF0000"/>
                </a:solidFill>
              </a:rPr>
              <a:t>EMORRAGIE CRITICHE CHE RICHIEDONO L’ATTIVAZIONE DEL</a:t>
            </a:r>
          </a:p>
          <a:p>
            <a:pPr algn="ctr"/>
            <a:r>
              <a:rPr lang="it-IT" sz="2800" b="1" i="0" u="none" strike="noStrike" baseline="0" dirty="0" smtClean="0">
                <a:solidFill>
                  <a:srgbClr val="FF0000"/>
                </a:solidFill>
              </a:rPr>
              <a:t>PROTOCOLLO TRASFUSIONE MASSIVA (PTM</a:t>
            </a:r>
            <a:r>
              <a:rPr lang="it-IT" sz="2800" b="0" i="0" u="none" strike="noStrike" baseline="0" dirty="0" smtClean="0">
                <a:solidFill>
                  <a:srgbClr val="FF0000"/>
                </a:solidFill>
              </a:rPr>
              <a:t>)</a:t>
            </a:r>
          </a:p>
          <a:p>
            <a:pPr marL="457200" indent="-457200">
              <a:buFont typeface="Arial" panose="020B0604020202020204" pitchFamily="34" charset="0"/>
              <a:buChar char="•"/>
            </a:pPr>
            <a:r>
              <a:rPr lang="it-IT" sz="2800" b="1" i="0" u="none" strike="noStrike" baseline="0" dirty="0" smtClean="0">
                <a:solidFill>
                  <a:srgbClr val="000000"/>
                </a:solidFill>
              </a:rPr>
              <a:t>Emotorace, </a:t>
            </a:r>
            <a:r>
              <a:rPr lang="it-IT" sz="2800" b="1" i="0" u="none" strike="noStrike" baseline="0" dirty="0" err="1" smtClean="0">
                <a:solidFill>
                  <a:srgbClr val="000000"/>
                </a:solidFill>
              </a:rPr>
              <a:t>emomediastino</a:t>
            </a:r>
            <a:r>
              <a:rPr lang="it-IT" sz="2800" b="1" i="0" u="none" strike="noStrike" baseline="0" dirty="0" smtClean="0">
                <a:solidFill>
                  <a:srgbClr val="000000"/>
                </a:solidFill>
              </a:rPr>
              <a:t>, rottura di aneurisma dell’aorta</a:t>
            </a:r>
            <a:r>
              <a:rPr lang="it-IT" sz="2800" b="1" i="0" u="none" strike="noStrike" dirty="0" smtClean="0">
                <a:solidFill>
                  <a:srgbClr val="000000"/>
                </a:solidFill>
              </a:rPr>
              <a:t> </a:t>
            </a:r>
            <a:r>
              <a:rPr lang="it-IT" sz="2800" b="1" i="0" u="none" strike="noStrike" baseline="0" dirty="0" smtClean="0">
                <a:solidFill>
                  <a:srgbClr val="000000"/>
                </a:solidFill>
              </a:rPr>
              <a:t>toracica</a:t>
            </a:r>
          </a:p>
          <a:p>
            <a:pPr marL="457200" indent="-457200">
              <a:buFont typeface="Arial" panose="020B0604020202020204" pitchFamily="34" charset="0"/>
              <a:buChar char="•"/>
            </a:pPr>
            <a:r>
              <a:rPr lang="it-IT" sz="2800" b="1" i="0" u="none" strike="noStrike" baseline="0" dirty="0" smtClean="0">
                <a:solidFill>
                  <a:srgbClr val="000000"/>
                </a:solidFill>
              </a:rPr>
              <a:t>Emoperitoneo, </a:t>
            </a:r>
            <a:r>
              <a:rPr lang="it-IT" sz="2800" b="1" i="0" u="none" strike="noStrike" baseline="0" dirty="0" err="1" smtClean="0">
                <a:solidFill>
                  <a:srgbClr val="000000"/>
                </a:solidFill>
              </a:rPr>
              <a:t>emoretroperitoneo</a:t>
            </a:r>
            <a:r>
              <a:rPr lang="it-IT" sz="2800" b="1" i="0" u="none" strike="noStrike" baseline="0" dirty="0" smtClean="0">
                <a:solidFill>
                  <a:srgbClr val="000000"/>
                </a:solidFill>
              </a:rPr>
              <a:t>, rottura di aneurisma dell’aorta addominale,</a:t>
            </a:r>
            <a:r>
              <a:rPr lang="it-IT" sz="2800" b="1" i="0" u="none" strike="noStrike" dirty="0" smtClean="0">
                <a:solidFill>
                  <a:srgbClr val="000000"/>
                </a:solidFill>
              </a:rPr>
              <a:t> </a:t>
            </a:r>
            <a:r>
              <a:rPr lang="it-IT" sz="2800" b="1" i="0" u="none" strike="noStrike" baseline="0" dirty="0" smtClean="0">
                <a:solidFill>
                  <a:srgbClr val="000000"/>
                </a:solidFill>
              </a:rPr>
              <a:t>Emorragia pelvica</a:t>
            </a:r>
          </a:p>
          <a:p>
            <a:pPr marL="457200" indent="-457200">
              <a:buFont typeface="Arial" panose="020B0604020202020204" pitchFamily="34" charset="0"/>
              <a:buChar char="•"/>
            </a:pPr>
            <a:r>
              <a:rPr lang="it-IT" sz="2800" b="1" i="0" u="none" strike="noStrike" baseline="0" dirty="0" smtClean="0">
                <a:solidFill>
                  <a:srgbClr val="000000"/>
                </a:solidFill>
              </a:rPr>
              <a:t>Ematemesi da rottura da varici </a:t>
            </a:r>
            <a:r>
              <a:rPr lang="it-IT" sz="2800" b="1" i="0" u="none" strike="noStrike" baseline="0" dirty="0" err="1" smtClean="0">
                <a:solidFill>
                  <a:srgbClr val="000000"/>
                </a:solidFill>
              </a:rPr>
              <a:t>esofagee.Ematemesi</a:t>
            </a:r>
            <a:r>
              <a:rPr lang="it-IT" sz="2800" b="1" i="0" u="none" strike="noStrike" baseline="0" dirty="0" smtClean="0">
                <a:solidFill>
                  <a:srgbClr val="000000"/>
                </a:solidFill>
              </a:rPr>
              <a:t>, Melena, </a:t>
            </a:r>
            <a:r>
              <a:rPr lang="it-IT" sz="2800" b="1" dirty="0" err="1">
                <a:solidFill>
                  <a:srgbClr val="000000"/>
                </a:solidFill>
              </a:rPr>
              <a:t>E</a:t>
            </a:r>
            <a:r>
              <a:rPr lang="it-IT" sz="2800" b="1" i="0" u="none" strike="noStrike" baseline="0" dirty="0" err="1" smtClean="0">
                <a:solidFill>
                  <a:srgbClr val="000000"/>
                </a:solidFill>
              </a:rPr>
              <a:t>moftoe</a:t>
            </a:r>
            <a:r>
              <a:rPr lang="it-IT" sz="2800" b="1" i="0" u="none" strike="noStrike" baseline="0" dirty="0" smtClean="0">
                <a:solidFill>
                  <a:srgbClr val="000000"/>
                </a:solidFill>
              </a:rPr>
              <a:t> o Emottisi, Epistassi arteriosa, </a:t>
            </a:r>
            <a:r>
              <a:rPr lang="it-IT" sz="2800" b="1" dirty="0" err="1" smtClean="0">
                <a:solidFill>
                  <a:srgbClr val="000000"/>
                </a:solidFill>
              </a:rPr>
              <a:t>M</a:t>
            </a:r>
            <a:r>
              <a:rPr lang="it-IT" sz="2800" b="1" i="0" u="none" strike="noStrike" baseline="0" dirty="0" err="1" smtClean="0">
                <a:solidFill>
                  <a:srgbClr val="000000"/>
                </a:solidFill>
              </a:rPr>
              <a:t>acroematuria</a:t>
            </a:r>
            <a:endParaRPr lang="it-IT" sz="2800" b="1" i="0" u="none" strike="noStrike" baseline="0" dirty="0" smtClean="0">
              <a:solidFill>
                <a:srgbClr val="000000"/>
              </a:solidFill>
            </a:endParaRPr>
          </a:p>
          <a:p>
            <a:pPr marL="457200" indent="-457200">
              <a:buFont typeface="Arial" panose="020B0604020202020204" pitchFamily="34" charset="0"/>
              <a:buChar char="•"/>
            </a:pPr>
            <a:r>
              <a:rPr lang="it-IT" sz="2800" b="1" dirty="0" smtClean="0">
                <a:solidFill>
                  <a:srgbClr val="000000"/>
                </a:solidFill>
              </a:rPr>
              <a:t>Tutte le </a:t>
            </a:r>
            <a:r>
              <a:rPr lang="it-IT" sz="2800" b="1" i="0" u="none" strike="noStrike" baseline="0" dirty="0" smtClean="0">
                <a:solidFill>
                  <a:srgbClr val="000000"/>
                </a:solidFill>
              </a:rPr>
              <a:t>emorragie con instabilità emodinamica (PAS &lt; 90</a:t>
            </a:r>
            <a:r>
              <a:rPr lang="it-IT" sz="2800" b="1" i="0" u="none" strike="noStrike" dirty="0" smtClean="0">
                <a:solidFill>
                  <a:srgbClr val="000000"/>
                </a:solidFill>
              </a:rPr>
              <a:t> </a:t>
            </a:r>
            <a:r>
              <a:rPr lang="it-IT" sz="2800" b="1" i="0" u="none" strike="noStrike" baseline="0" dirty="0" err="1" smtClean="0">
                <a:solidFill>
                  <a:srgbClr val="000000"/>
                </a:solidFill>
              </a:rPr>
              <a:t>mmHg</a:t>
            </a:r>
            <a:r>
              <a:rPr lang="it-IT" sz="2800" b="1" i="0" u="none" strike="noStrike" baseline="0" dirty="0" smtClean="0">
                <a:solidFill>
                  <a:srgbClr val="000000"/>
                </a:solidFill>
              </a:rPr>
              <a:t>, FC &gt; 120 </a:t>
            </a:r>
            <a:r>
              <a:rPr lang="it-IT" sz="2800" b="1" i="0" u="none" strike="noStrike" baseline="0" dirty="0" err="1" smtClean="0">
                <a:solidFill>
                  <a:srgbClr val="000000"/>
                </a:solidFill>
              </a:rPr>
              <a:t>bpm</a:t>
            </a:r>
            <a:r>
              <a:rPr lang="it-IT" sz="2800" b="1" i="0" u="none" strike="noStrike" baseline="0" dirty="0" smtClean="0">
                <a:solidFill>
                  <a:srgbClr val="000000"/>
                </a:solidFill>
              </a:rPr>
              <a:t> dopo</a:t>
            </a:r>
            <a:r>
              <a:rPr lang="it-IT" sz="2800" b="1" i="0" u="none" strike="noStrike" dirty="0" smtClean="0">
                <a:solidFill>
                  <a:srgbClr val="000000"/>
                </a:solidFill>
              </a:rPr>
              <a:t> </a:t>
            </a:r>
            <a:r>
              <a:rPr lang="it-IT" sz="2800" b="1" i="0" u="none" strike="noStrike" baseline="0" dirty="0" smtClean="0">
                <a:solidFill>
                  <a:srgbClr val="000000"/>
                </a:solidFill>
              </a:rPr>
              <a:t>somministrazione di 2 litri di cristalloidi</a:t>
            </a:r>
            <a:r>
              <a:rPr lang="it-IT" sz="2800" b="1" dirty="0">
                <a:solidFill>
                  <a:srgbClr val="000000"/>
                </a:solidFill>
              </a:rPr>
              <a:t>,</a:t>
            </a:r>
            <a:r>
              <a:rPr lang="it-IT" sz="2800" b="1" i="0" u="none" strike="noStrike" baseline="0" dirty="0" smtClean="0">
                <a:solidFill>
                  <a:srgbClr val="000000"/>
                </a:solidFill>
              </a:rPr>
              <a:t> </a:t>
            </a:r>
            <a:r>
              <a:rPr lang="it-IT" sz="2800" b="1" i="0" u="none" strike="noStrike" baseline="0" dirty="0" err="1" smtClean="0">
                <a:solidFill>
                  <a:srgbClr val="000000"/>
                </a:solidFill>
              </a:rPr>
              <a:t>Hb</a:t>
            </a:r>
            <a:r>
              <a:rPr lang="it-IT" sz="2800" b="1" i="0" u="none" strike="noStrike" baseline="0" dirty="0" smtClean="0">
                <a:solidFill>
                  <a:srgbClr val="000000"/>
                </a:solidFill>
              </a:rPr>
              <a:t> &lt; 8 g/dl, </a:t>
            </a:r>
            <a:r>
              <a:rPr lang="it-IT" sz="2800" b="1" i="0" u="none" strike="noStrike" baseline="0" dirty="0" err="1" smtClean="0">
                <a:solidFill>
                  <a:srgbClr val="000000"/>
                </a:solidFill>
              </a:rPr>
              <a:t>Ht</a:t>
            </a:r>
            <a:r>
              <a:rPr lang="it-IT" sz="2800" b="1" i="0" u="none" strike="noStrike" baseline="0" dirty="0" smtClean="0">
                <a:solidFill>
                  <a:srgbClr val="000000"/>
                </a:solidFill>
              </a:rPr>
              <a:t> &lt; 25%) o shock emorragico</a:t>
            </a:r>
          </a:p>
          <a:p>
            <a:pPr marL="457200" indent="-457200">
              <a:buFont typeface="Arial" panose="020B0604020202020204" pitchFamily="34" charset="0"/>
              <a:buChar char="•"/>
            </a:pPr>
            <a:r>
              <a:rPr lang="it-IT" sz="2800" b="1" i="0" u="none" strike="noStrike" baseline="0" dirty="0" smtClean="0">
                <a:solidFill>
                  <a:srgbClr val="000000"/>
                </a:solidFill>
              </a:rPr>
              <a:t>(PAS &lt; 80 </a:t>
            </a:r>
            <a:r>
              <a:rPr lang="it-IT" sz="2800" b="1" i="0" u="none" strike="noStrike" baseline="0" dirty="0" err="1" smtClean="0">
                <a:solidFill>
                  <a:srgbClr val="000000"/>
                </a:solidFill>
              </a:rPr>
              <a:t>mmHg</a:t>
            </a:r>
            <a:r>
              <a:rPr lang="it-IT" sz="2800" b="1" i="0" u="none" strike="noStrike" baseline="0" dirty="0" smtClean="0">
                <a:solidFill>
                  <a:srgbClr val="000000"/>
                </a:solidFill>
              </a:rPr>
              <a:t>, FC &gt; 140 </a:t>
            </a:r>
            <a:r>
              <a:rPr lang="it-IT" sz="2800" b="1" i="0" u="none" strike="noStrike" baseline="0" dirty="0" err="1" smtClean="0">
                <a:solidFill>
                  <a:srgbClr val="000000"/>
                </a:solidFill>
              </a:rPr>
              <a:t>mmHg</a:t>
            </a:r>
            <a:r>
              <a:rPr lang="it-IT" sz="2800" b="1" i="0" u="none" strike="noStrike" baseline="0" dirty="0" smtClean="0">
                <a:solidFill>
                  <a:srgbClr val="000000"/>
                </a:solidFill>
              </a:rPr>
              <a:t> dopo somministrazione di 2 litri di cristalloidi, </a:t>
            </a:r>
            <a:r>
              <a:rPr lang="it-IT" sz="2800" b="1" i="0" u="none" strike="noStrike" baseline="0" dirty="0" err="1" smtClean="0">
                <a:solidFill>
                  <a:srgbClr val="000000"/>
                </a:solidFill>
              </a:rPr>
              <a:t>Hb</a:t>
            </a:r>
            <a:r>
              <a:rPr lang="it-IT" sz="2800" b="1" dirty="0">
                <a:solidFill>
                  <a:srgbClr val="000000"/>
                </a:solidFill>
              </a:rPr>
              <a:t> </a:t>
            </a:r>
            <a:r>
              <a:rPr lang="it-IT" sz="2800" b="1" i="0" u="none" strike="noStrike" baseline="0" dirty="0" smtClean="0">
                <a:solidFill>
                  <a:srgbClr val="000000"/>
                </a:solidFill>
              </a:rPr>
              <a:t>&lt; 7 g/dl e </a:t>
            </a:r>
            <a:r>
              <a:rPr lang="it-IT" sz="2800" b="1" i="0" u="none" strike="noStrike" baseline="0" dirty="0" err="1" smtClean="0">
                <a:solidFill>
                  <a:srgbClr val="000000"/>
                </a:solidFill>
              </a:rPr>
              <a:t>Ht</a:t>
            </a:r>
            <a:r>
              <a:rPr lang="it-IT" sz="2800" b="1" i="0" u="none" strike="noStrike" baseline="0" dirty="0" smtClean="0">
                <a:solidFill>
                  <a:srgbClr val="000000"/>
                </a:solidFill>
              </a:rPr>
              <a:t> &lt; 20%), persistenza del sanguinamento ed </a:t>
            </a:r>
            <a:r>
              <a:rPr lang="it-IT" sz="2800" b="1" i="0" u="none" strike="noStrike" baseline="0" dirty="0" err="1" smtClean="0">
                <a:solidFill>
                  <a:srgbClr val="000000"/>
                </a:solidFill>
              </a:rPr>
              <a:t>Hb</a:t>
            </a:r>
            <a:r>
              <a:rPr lang="it-IT" sz="2800" b="1" i="0" u="none" strike="noStrike" baseline="0" dirty="0" smtClean="0">
                <a:solidFill>
                  <a:srgbClr val="000000"/>
                </a:solidFill>
              </a:rPr>
              <a:t> &lt; 9 g/dl (</a:t>
            </a:r>
            <a:r>
              <a:rPr lang="it-IT" sz="2800" b="1" i="0" u="none" strike="noStrike" baseline="0" dirty="0" err="1" smtClean="0">
                <a:solidFill>
                  <a:srgbClr val="000000"/>
                </a:solidFill>
              </a:rPr>
              <a:t>Ht</a:t>
            </a:r>
            <a:r>
              <a:rPr lang="it-IT" sz="2800" b="1" i="0" u="none" strike="noStrike" baseline="0" dirty="0" smtClean="0">
                <a:solidFill>
                  <a:srgbClr val="000000"/>
                </a:solidFill>
              </a:rPr>
              <a:t> &lt; 30%) o</a:t>
            </a:r>
            <a:r>
              <a:rPr lang="it-IT" sz="2800" b="1" i="0" u="none" strike="noStrike" dirty="0" smtClean="0">
                <a:solidFill>
                  <a:srgbClr val="000000"/>
                </a:solidFill>
              </a:rPr>
              <a:t> </a:t>
            </a:r>
            <a:r>
              <a:rPr lang="it-IT" sz="2800" b="1" i="0" u="none" strike="noStrike" baseline="0" dirty="0" smtClean="0">
                <a:solidFill>
                  <a:srgbClr val="000000"/>
                </a:solidFill>
              </a:rPr>
              <a:t>calo </a:t>
            </a:r>
            <a:r>
              <a:rPr lang="it-IT" sz="2800" b="1" i="0" u="none" strike="noStrike" baseline="0" dirty="0" err="1" smtClean="0">
                <a:solidFill>
                  <a:srgbClr val="000000"/>
                </a:solidFill>
              </a:rPr>
              <a:t>Hb</a:t>
            </a:r>
            <a:r>
              <a:rPr lang="it-IT" sz="2800" b="1" i="0" u="none" strike="noStrike" baseline="0" dirty="0" smtClean="0">
                <a:solidFill>
                  <a:srgbClr val="000000"/>
                </a:solidFill>
              </a:rPr>
              <a:t> &gt; 2 g/dl in Pronto Soccorso, BE &lt; - 6 e lattati &gt; 4 </a:t>
            </a:r>
            <a:r>
              <a:rPr lang="it-IT" sz="2800" b="1" i="0" u="none" strike="noStrike" baseline="0" dirty="0" err="1" smtClean="0">
                <a:solidFill>
                  <a:srgbClr val="000000"/>
                </a:solidFill>
              </a:rPr>
              <a:t>mmol</a:t>
            </a:r>
            <a:r>
              <a:rPr lang="it-IT" sz="2800" b="1" i="0" u="none" strike="noStrike" baseline="0" dirty="0" smtClean="0">
                <a:solidFill>
                  <a:srgbClr val="000000"/>
                </a:solidFill>
              </a:rPr>
              <a:t>/l,</a:t>
            </a:r>
          </a:p>
          <a:p>
            <a:pPr marL="457200" indent="-457200">
              <a:buFont typeface="Arial" panose="020B0604020202020204" pitchFamily="34" charset="0"/>
              <a:buChar char="•"/>
            </a:pPr>
            <a:r>
              <a:rPr lang="it-IT" sz="2800" b="1" i="0" u="none" strike="noStrike" baseline="0" dirty="0" smtClean="0">
                <a:solidFill>
                  <a:srgbClr val="000000"/>
                </a:solidFill>
              </a:rPr>
              <a:t> trauma</a:t>
            </a:r>
            <a:r>
              <a:rPr lang="it-IT" sz="2800" b="1" i="0" u="none" strike="noStrike" dirty="0" smtClean="0">
                <a:solidFill>
                  <a:srgbClr val="000000"/>
                </a:solidFill>
              </a:rPr>
              <a:t> </a:t>
            </a:r>
            <a:r>
              <a:rPr lang="it-IT" sz="2800" b="1" i="0" u="none" strike="noStrike" baseline="0" dirty="0" smtClean="0">
                <a:solidFill>
                  <a:srgbClr val="000000"/>
                </a:solidFill>
              </a:rPr>
              <a:t>penetrante, necessità di intervento chirurgico maggiore   entro 20 minuti                      </a:t>
            </a:r>
            <a:endParaRPr lang="it-IT" sz="2800" dirty="0"/>
          </a:p>
        </p:txBody>
      </p:sp>
      <p:sp>
        <p:nvSpPr>
          <p:cNvPr id="4" name="Rettangolo 3"/>
          <p:cNvSpPr/>
          <p:nvPr/>
        </p:nvSpPr>
        <p:spPr>
          <a:xfrm>
            <a:off x="256328" y="272534"/>
            <a:ext cx="482824" cy="769441"/>
          </a:xfrm>
          <a:prstGeom prst="rect">
            <a:avLst/>
          </a:prstGeom>
        </p:spPr>
        <p:txBody>
          <a:bodyPr wrap="non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858618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17964" y="-441960"/>
            <a:ext cx="7051963" cy="1859280"/>
          </a:xfrm>
        </p:spPr>
        <p:txBody>
          <a:bodyPr>
            <a:noAutofit/>
          </a:bodyPr>
          <a:lstStyle/>
          <a:p>
            <a:r>
              <a:rPr lang="it-IT" sz="2800" b="1" dirty="0">
                <a:solidFill>
                  <a:srgbClr val="FF0000"/>
                </a:solidFill>
                <a:latin typeface="Corbel" pitchFamily="34" charset="0"/>
              </a:rPr>
              <a:t>L’emorragia è la principale causa di decesso nei pazienti traumatici</a:t>
            </a:r>
          </a:p>
        </p:txBody>
      </p:sp>
      <p:sp>
        <p:nvSpPr>
          <p:cNvPr id="3" name="Segnaposto contenuto 2"/>
          <p:cNvSpPr>
            <a:spLocks noGrp="1"/>
          </p:cNvSpPr>
          <p:nvPr>
            <p:ph sz="half" idx="1"/>
          </p:nvPr>
        </p:nvSpPr>
        <p:spPr>
          <a:xfrm>
            <a:off x="2272145" y="777240"/>
            <a:ext cx="6691746" cy="6080760"/>
          </a:xfrm>
        </p:spPr>
        <p:txBody>
          <a:bodyPr>
            <a:normAutofit fontScale="25000" lnSpcReduction="20000"/>
          </a:bodyPr>
          <a:lstStyle/>
          <a:p>
            <a:endParaRPr lang="it-IT" sz="8000" b="1" dirty="0" smtClean="0">
              <a:latin typeface="Corbel" pitchFamily="34" charset="0"/>
            </a:endParaRPr>
          </a:p>
          <a:p>
            <a:r>
              <a:rPr lang="it-IT" sz="8000" b="1" dirty="0" smtClean="0">
                <a:latin typeface="Corbel" pitchFamily="34" charset="0"/>
              </a:rPr>
              <a:t>Importante la </a:t>
            </a:r>
            <a:r>
              <a:rPr lang="it-IT" sz="8000" b="1" dirty="0">
                <a:latin typeface="Corbel" pitchFamily="34" charset="0"/>
              </a:rPr>
              <a:t>rapida valutazione dello stato emodinamico:</a:t>
            </a:r>
          </a:p>
          <a:p>
            <a:r>
              <a:rPr lang="it-IT" sz="8000" b="1" dirty="0">
                <a:latin typeface="Corbel" pitchFamily="34" charset="0"/>
              </a:rPr>
              <a:t>Controllo stato di coscienza</a:t>
            </a:r>
          </a:p>
          <a:p>
            <a:r>
              <a:rPr lang="it-IT" sz="8000" b="1" dirty="0">
                <a:latin typeface="Corbel" pitchFamily="34" charset="0"/>
              </a:rPr>
              <a:t>Controllo colorito cutaneo</a:t>
            </a:r>
          </a:p>
          <a:p>
            <a:r>
              <a:rPr lang="it-IT" sz="8000" b="1" dirty="0">
                <a:latin typeface="Corbel" pitchFamily="34" charset="0"/>
              </a:rPr>
              <a:t>Monitoraggio (ECG, SpO2, etCO2, </a:t>
            </a:r>
            <a:r>
              <a:rPr lang="it-IT" sz="8000" b="1" dirty="0" smtClean="0">
                <a:latin typeface="Corbel" pitchFamily="34" charset="0"/>
              </a:rPr>
              <a:t>NPB, diuresi </a:t>
            </a:r>
            <a:r>
              <a:rPr lang="it-IT" sz="8000" b="1" dirty="0">
                <a:latin typeface="Corbel" pitchFamily="34" charset="0"/>
              </a:rPr>
              <a:t>)</a:t>
            </a:r>
          </a:p>
          <a:p>
            <a:r>
              <a:rPr lang="it-IT" sz="8000" b="1" dirty="0">
                <a:latin typeface="Corbel" pitchFamily="34" charset="0"/>
              </a:rPr>
              <a:t>Prelievi</a:t>
            </a:r>
          </a:p>
          <a:p>
            <a:r>
              <a:rPr lang="it-IT" sz="8000" b="1" dirty="0">
                <a:latin typeface="Corbel" pitchFamily="34" charset="0"/>
              </a:rPr>
              <a:t>VVP (14 o 16 G) : pervietà e corretto </a:t>
            </a:r>
            <a:r>
              <a:rPr lang="it-IT" sz="8000" b="1" dirty="0" smtClean="0">
                <a:latin typeface="Corbel" pitchFamily="34" charset="0"/>
              </a:rPr>
              <a:t>fissaggio</a:t>
            </a:r>
          </a:p>
          <a:p>
            <a:r>
              <a:rPr lang="it-IT" sz="8000" b="1" dirty="0" smtClean="0">
                <a:latin typeface="Corbel" pitchFamily="34" charset="0"/>
              </a:rPr>
              <a:t>Diuresi</a:t>
            </a:r>
            <a:endParaRPr lang="it-IT" sz="8000" b="1" dirty="0">
              <a:latin typeface="Corbel" pitchFamily="34" charset="0"/>
            </a:endParaRPr>
          </a:p>
          <a:p>
            <a:r>
              <a:rPr lang="it-IT" sz="8000" b="1" dirty="0">
                <a:latin typeface="Corbel" pitchFamily="34" charset="0"/>
              </a:rPr>
              <a:t>Assistenza per posizionamento CVC e </a:t>
            </a:r>
            <a:r>
              <a:rPr lang="it-IT" sz="8000" b="1" dirty="0" smtClean="0">
                <a:latin typeface="Corbel" pitchFamily="34" charset="0"/>
              </a:rPr>
              <a:t>arteria</a:t>
            </a:r>
            <a:endParaRPr lang="it-IT" sz="8000" b="1" dirty="0">
              <a:latin typeface="Corbel" pitchFamily="34" charset="0"/>
            </a:endParaRPr>
          </a:p>
          <a:p>
            <a:pPr marL="0" indent="0" algn="ctr">
              <a:buNone/>
            </a:pPr>
            <a:r>
              <a:rPr lang="it-IT" sz="8000" b="1" dirty="0" smtClean="0">
                <a:solidFill>
                  <a:srgbClr val="FF0000"/>
                </a:solidFill>
                <a:latin typeface="Corbel" pitchFamily="34" charset="0"/>
              </a:rPr>
              <a:t>FOCOLAI  EMORRAGICI</a:t>
            </a:r>
            <a:endParaRPr lang="it-IT" sz="8000" b="1" dirty="0">
              <a:latin typeface="Corbel" pitchFamily="34" charset="0"/>
            </a:endParaRPr>
          </a:p>
          <a:p>
            <a:r>
              <a:rPr lang="it-IT" sz="8000" b="1" dirty="0">
                <a:latin typeface="Corbel" pitchFamily="34" charset="0"/>
              </a:rPr>
              <a:t>Foci esterni</a:t>
            </a:r>
          </a:p>
          <a:p>
            <a:r>
              <a:rPr lang="it-IT" sz="8000" b="1" dirty="0">
                <a:latin typeface="Corbel" pitchFamily="34" charset="0"/>
              </a:rPr>
              <a:t>Torace</a:t>
            </a:r>
          </a:p>
          <a:p>
            <a:r>
              <a:rPr lang="it-IT" sz="8000" b="1" dirty="0">
                <a:latin typeface="Corbel" pitchFamily="34" charset="0"/>
              </a:rPr>
              <a:t>Addome</a:t>
            </a:r>
          </a:p>
          <a:p>
            <a:r>
              <a:rPr lang="it-IT" sz="8000" b="1" dirty="0">
                <a:latin typeface="Corbel" pitchFamily="34" charset="0"/>
              </a:rPr>
              <a:t>Pelvi</a:t>
            </a:r>
          </a:p>
          <a:p>
            <a:r>
              <a:rPr lang="it-IT" sz="8000" b="1" dirty="0" err="1">
                <a:latin typeface="Corbel" pitchFamily="34" charset="0"/>
              </a:rPr>
              <a:t>Retroperitoneo</a:t>
            </a:r>
            <a:endParaRPr lang="it-IT" sz="8000" b="1" dirty="0">
              <a:latin typeface="Corbel" pitchFamily="34" charset="0"/>
            </a:endParaRPr>
          </a:p>
          <a:p>
            <a:r>
              <a:rPr lang="it-IT" sz="8000" b="1" dirty="0">
                <a:latin typeface="Corbel" pitchFamily="34" charset="0"/>
              </a:rPr>
              <a:t>Fratture delle estremità / vertebrali</a:t>
            </a:r>
          </a:p>
          <a:p>
            <a:endParaRPr lang="it-IT" dirty="0"/>
          </a:p>
        </p:txBody>
      </p:sp>
      <p:sp>
        <p:nvSpPr>
          <p:cNvPr id="4" name="Segnaposto contenuto 3"/>
          <p:cNvSpPr>
            <a:spLocks noGrp="1"/>
          </p:cNvSpPr>
          <p:nvPr>
            <p:ph sz="half" idx="2"/>
          </p:nvPr>
        </p:nvSpPr>
        <p:spPr>
          <a:xfrm>
            <a:off x="9125288" y="167640"/>
            <a:ext cx="3066712" cy="6957753"/>
          </a:xfrm>
        </p:spPr>
        <p:txBody>
          <a:bodyPr>
            <a:normAutofit fontScale="25000" lnSpcReduction="20000"/>
          </a:bodyPr>
          <a:lstStyle/>
          <a:p>
            <a:pPr marL="0" indent="0">
              <a:buNone/>
            </a:pPr>
            <a:r>
              <a:rPr lang="it-IT" sz="8000" b="1" dirty="0" smtClean="0">
                <a:solidFill>
                  <a:srgbClr val="FF0000"/>
                </a:solidFill>
                <a:latin typeface="Corbel" pitchFamily="34" charset="0"/>
              </a:rPr>
              <a:t> </a:t>
            </a:r>
            <a:r>
              <a:rPr lang="it-IT" sz="7200" b="1" dirty="0" smtClean="0">
                <a:solidFill>
                  <a:srgbClr val="FF0000"/>
                </a:solidFill>
                <a:latin typeface="Corbel" pitchFamily="34" charset="0"/>
              </a:rPr>
              <a:t>CAVITÀ PERITONEALE</a:t>
            </a:r>
            <a:endParaRPr lang="it-IT" sz="7200" b="1" dirty="0">
              <a:solidFill>
                <a:srgbClr val="FF0000"/>
              </a:solidFill>
              <a:latin typeface="Corbel" pitchFamily="34" charset="0"/>
            </a:endParaRPr>
          </a:p>
          <a:p>
            <a:r>
              <a:rPr lang="it-IT" sz="7200" b="1" dirty="0">
                <a:latin typeface="Corbel" pitchFamily="34" charset="0"/>
              </a:rPr>
              <a:t>Fegato</a:t>
            </a:r>
          </a:p>
          <a:p>
            <a:r>
              <a:rPr lang="it-IT" sz="7200" b="1" dirty="0">
                <a:latin typeface="Corbel" pitchFamily="34" charset="0"/>
              </a:rPr>
              <a:t>Milza</a:t>
            </a:r>
          </a:p>
          <a:p>
            <a:r>
              <a:rPr lang="it-IT" sz="7200" b="1" dirty="0">
                <a:latin typeface="Corbel" pitchFamily="34" charset="0"/>
              </a:rPr>
              <a:t>Stomaco</a:t>
            </a:r>
          </a:p>
          <a:p>
            <a:r>
              <a:rPr lang="it-IT" sz="7200" b="1" dirty="0">
                <a:latin typeface="Corbel" pitchFamily="34" charset="0"/>
              </a:rPr>
              <a:t>Colon </a:t>
            </a:r>
            <a:r>
              <a:rPr lang="it-IT" sz="7200" b="1" dirty="0" smtClean="0">
                <a:latin typeface="Corbel" pitchFamily="34" charset="0"/>
              </a:rPr>
              <a:t>trasverso</a:t>
            </a:r>
          </a:p>
          <a:p>
            <a:pPr marL="0" indent="0">
              <a:buNone/>
            </a:pPr>
            <a:r>
              <a:rPr lang="it-IT" sz="7200" b="1" dirty="0" smtClean="0">
                <a:solidFill>
                  <a:srgbClr val="FF0000"/>
                </a:solidFill>
                <a:latin typeface="Corbel" pitchFamily="34" charset="0"/>
              </a:rPr>
              <a:t> PELVI</a:t>
            </a:r>
            <a:endParaRPr lang="it-IT" sz="7200" b="1" dirty="0">
              <a:solidFill>
                <a:srgbClr val="FF0000"/>
              </a:solidFill>
              <a:latin typeface="Corbel" pitchFamily="34" charset="0"/>
            </a:endParaRPr>
          </a:p>
          <a:p>
            <a:r>
              <a:rPr lang="it-IT" sz="7200" b="1" dirty="0">
                <a:latin typeface="Corbel" pitchFamily="34" charset="0"/>
              </a:rPr>
              <a:t>Retto</a:t>
            </a:r>
          </a:p>
          <a:p>
            <a:r>
              <a:rPr lang="it-IT" sz="7200" b="1" dirty="0">
                <a:latin typeface="Corbel" pitchFamily="34" charset="0"/>
              </a:rPr>
              <a:t>Vescica</a:t>
            </a:r>
          </a:p>
          <a:p>
            <a:r>
              <a:rPr lang="it-IT" sz="7200" b="1" dirty="0">
                <a:latin typeface="Corbel" pitchFamily="34" charset="0"/>
              </a:rPr>
              <a:t>Vasi iliaci</a:t>
            </a:r>
          </a:p>
          <a:p>
            <a:r>
              <a:rPr lang="it-IT" sz="7200" b="1" dirty="0">
                <a:latin typeface="Corbel" pitchFamily="34" charset="0"/>
              </a:rPr>
              <a:t>Donna: genitali </a:t>
            </a:r>
            <a:r>
              <a:rPr lang="it-IT" sz="7200" b="1" dirty="0" smtClean="0">
                <a:latin typeface="Corbel" pitchFamily="34" charset="0"/>
              </a:rPr>
              <a:t>interni</a:t>
            </a:r>
            <a:endParaRPr lang="it-IT" sz="7200" b="1" dirty="0">
              <a:latin typeface="Corbel" pitchFamily="34" charset="0"/>
            </a:endParaRPr>
          </a:p>
          <a:p>
            <a:pPr marL="0" indent="0">
              <a:buNone/>
            </a:pPr>
            <a:r>
              <a:rPr lang="it-IT" sz="7200" b="1" dirty="0" smtClean="0">
                <a:solidFill>
                  <a:srgbClr val="FF0000"/>
                </a:solidFill>
                <a:latin typeface="Corbel" pitchFamily="34" charset="0"/>
              </a:rPr>
              <a:t> RETROPERITONEO</a:t>
            </a:r>
            <a:endParaRPr lang="it-IT" sz="7200" b="1" dirty="0">
              <a:solidFill>
                <a:srgbClr val="FF0000"/>
              </a:solidFill>
              <a:latin typeface="Corbel" pitchFamily="34" charset="0"/>
            </a:endParaRPr>
          </a:p>
          <a:p>
            <a:r>
              <a:rPr lang="it-IT" sz="7200" b="1" dirty="0">
                <a:latin typeface="Corbel" pitchFamily="34" charset="0"/>
              </a:rPr>
              <a:t>Aorta</a:t>
            </a:r>
          </a:p>
          <a:p>
            <a:r>
              <a:rPr lang="it-IT" sz="7200" b="1" dirty="0">
                <a:latin typeface="Corbel" pitchFamily="34" charset="0"/>
              </a:rPr>
              <a:t>Vena Cava</a:t>
            </a:r>
          </a:p>
          <a:p>
            <a:r>
              <a:rPr lang="it-IT" sz="7200" b="1" dirty="0">
                <a:latin typeface="Corbel" pitchFamily="34" charset="0"/>
              </a:rPr>
              <a:t>Pancreas</a:t>
            </a:r>
          </a:p>
          <a:p>
            <a:r>
              <a:rPr lang="it-IT" sz="7200" b="1" dirty="0">
                <a:latin typeface="Corbel" pitchFamily="34" charset="0"/>
              </a:rPr>
              <a:t>Reni</a:t>
            </a:r>
          </a:p>
          <a:p>
            <a:r>
              <a:rPr lang="it-IT" sz="7200" b="1" dirty="0">
                <a:latin typeface="Corbel" pitchFamily="34" charset="0"/>
              </a:rPr>
              <a:t>Ureteri</a:t>
            </a:r>
          </a:p>
          <a:p>
            <a:r>
              <a:rPr lang="it-IT" sz="7200" b="1" dirty="0">
                <a:latin typeface="Corbel" pitchFamily="34" charset="0"/>
              </a:rPr>
              <a:t>Duodeno</a:t>
            </a:r>
          </a:p>
          <a:p>
            <a:r>
              <a:rPr lang="it-IT" sz="7200" b="1" dirty="0">
                <a:latin typeface="Corbel" pitchFamily="34" charset="0"/>
              </a:rPr>
              <a:t>Colon</a:t>
            </a:r>
          </a:p>
          <a:p>
            <a:endParaRPr lang="it-IT" dirty="0"/>
          </a:p>
        </p:txBody>
      </p:sp>
      <p:sp>
        <p:nvSpPr>
          <p:cNvPr id="5" name="Rectangle 1"/>
          <p:cNvSpPr>
            <a:spLocks noChangeArrowheads="1"/>
          </p:cNvSpPr>
          <p:nvPr/>
        </p:nvSpPr>
        <p:spPr bwMode="auto">
          <a:xfrm>
            <a:off x="0" y="0"/>
            <a:ext cx="567559" cy="77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400" b="1" i="0" u="none" strike="noStrike" cap="none" normalizeH="0" baseline="0" dirty="0" smtClean="0">
                <a:ln>
                  <a:noFill/>
                </a:ln>
                <a:solidFill>
                  <a:srgbClr val="FF0000"/>
                </a:solidFill>
                <a:effectLst/>
                <a:latin typeface="Calibri" panose="020F0502020204030204" pitchFamily="34" charset="0"/>
              </a:rPr>
              <a:t>C</a:t>
            </a:r>
            <a:endParaRPr kumimoji="0" lang="it-IT" altLang="it-IT" sz="1800" b="0" i="0" u="none" strike="noStrike" cap="none" normalizeH="0" baseline="0" dirty="0" smtClean="0">
              <a:ln>
                <a:noFill/>
              </a:ln>
              <a:solidFill>
                <a:srgbClr val="FF0000"/>
              </a:solidFill>
              <a:effectLst/>
              <a:latin typeface="Arial" panose="020B0604020202020204" pitchFamily="34" charset="0"/>
            </a:endParaRPr>
          </a:p>
        </p:txBody>
      </p:sp>
    </p:spTree>
    <p:extLst>
      <p:ext uri="{BB962C8B-B14F-4D97-AF65-F5344CB8AC3E}">
        <p14:creationId xmlns:p14="http://schemas.microsoft.com/office/powerpoint/2010/main" val="1538889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13860" y="0"/>
            <a:ext cx="10278140" cy="7294305"/>
          </a:xfrm>
          <a:prstGeom prst="rect">
            <a:avLst/>
          </a:prstGeom>
        </p:spPr>
        <p:txBody>
          <a:bodyPr wrap="square">
            <a:spAutoFit/>
          </a:bodyPr>
          <a:lstStyle/>
          <a:p>
            <a:r>
              <a:rPr lang="it-IT" sz="2600" b="1" dirty="0">
                <a:solidFill>
                  <a:srgbClr val="FF0000"/>
                </a:solidFill>
                <a:latin typeface="Times New Roman" panose="02020603050405020304" pitchFamily="18" charset="0"/>
              </a:rPr>
              <a:t>IMPORTANTE!! SE PERSISTE INSTABILITA’ EMODINAMICA: </a:t>
            </a:r>
            <a:r>
              <a:rPr lang="it-IT" sz="2600" dirty="0">
                <a:solidFill>
                  <a:srgbClr val="000000"/>
                </a:solidFill>
                <a:latin typeface="Times New Roman" panose="02020603050405020304" pitchFamily="18" charset="0"/>
              </a:rPr>
              <a:t>	</a:t>
            </a:r>
          </a:p>
          <a:p>
            <a:endParaRPr lang="it-IT" sz="2600" dirty="0">
              <a:latin typeface="Times New Roman" panose="02020603050405020304" pitchFamily="18" charset="0"/>
            </a:endParaRPr>
          </a:p>
          <a:p>
            <a:r>
              <a:rPr lang="it-IT" sz="2600" dirty="0">
                <a:solidFill>
                  <a:srgbClr val="000000"/>
                </a:solidFill>
                <a:latin typeface="Wingdings" panose="05000000000000000000" pitchFamily="2" charset="2"/>
              </a:rPr>
              <a:t> </a:t>
            </a:r>
            <a:r>
              <a:rPr lang="it-IT" sz="2600" b="1" dirty="0">
                <a:solidFill>
                  <a:srgbClr val="000000"/>
                </a:solidFill>
                <a:latin typeface="Times New Roman" panose="02020603050405020304" pitchFamily="18" charset="0"/>
              </a:rPr>
              <a:t>TRATTARE IPOVOLEMIA CON LIQUIDI ED EMODERIVATI </a:t>
            </a:r>
            <a:r>
              <a:rPr lang="it-IT" sz="2600" dirty="0">
                <a:solidFill>
                  <a:srgbClr val="000000"/>
                </a:solidFill>
                <a:latin typeface="Times New Roman" panose="02020603050405020304" pitchFamily="18" charset="0"/>
              </a:rPr>
              <a:t>	</a:t>
            </a:r>
            <a:endParaRPr lang="it-IT" sz="2600" dirty="0">
              <a:latin typeface="Times New Roman" panose="02020603050405020304" pitchFamily="18" charset="0"/>
            </a:endParaRPr>
          </a:p>
          <a:p>
            <a:r>
              <a:rPr lang="it-IT" sz="2600" dirty="0">
                <a:solidFill>
                  <a:srgbClr val="000000"/>
                </a:solidFill>
                <a:latin typeface="Wingdings" panose="05000000000000000000" pitchFamily="2" charset="2"/>
              </a:rPr>
              <a:t> </a:t>
            </a:r>
            <a:r>
              <a:rPr lang="it-IT" sz="2600" b="1" dirty="0">
                <a:solidFill>
                  <a:srgbClr val="000000"/>
                </a:solidFill>
                <a:latin typeface="Times New Roman" panose="02020603050405020304" pitchFamily="18" charset="0"/>
              </a:rPr>
              <a:t>RICORRERE AL DAMAGE CONTROL ANCHE IN SALA ROSSA </a:t>
            </a:r>
            <a:r>
              <a:rPr lang="it-IT" sz="2600" dirty="0">
                <a:solidFill>
                  <a:srgbClr val="000000"/>
                </a:solidFill>
                <a:latin typeface="Times New Roman" panose="02020603050405020304" pitchFamily="18" charset="0"/>
              </a:rPr>
              <a:t>	</a:t>
            </a:r>
            <a:endParaRPr lang="it-IT" sz="2600" dirty="0">
              <a:latin typeface="Times New Roman" panose="02020603050405020304" pitchFamily="18" charset="0"/>
            </a:endParaRPr>
          </a:p>
          <a:p>
            <a:r>
              <a:rPr lang="it-IT" sz="2600" dirty="0">
                <a:solidFill>
                  <a:srgbClr val="000000"/>
                </a:solidFill>
                <a:latin typeface="Wingdings" panose="05000000000000000000" pitchFamily="2" charset="2"/>
              </a:rPr>
              <a:t> </a:t>
            </a:r>
            <a:r>
              <a:rPr lang="it-IT" sz="2600" b="1" dirty="0">
                <a:solidFill>
                  <a:srgbClr val="000000"/>
                </a:solidFill>
                <a:latin typeface="Times New Roman" panose="02020603050405020304" pitchFamily="18" charset="0"/>
              </a:rPr>
              <a:t>RICERCARE CAUSE DI SHOCK NON LEGATE ALL’EMORRAGIA </a:t>
            </a:r>
            <a:r>
              <a:rPr lang="it-IT" sz="2600" dirty="0">
                <a:solidFill>
                  <a:srgbClr val="000000"/>
                </a:solidFill>
                <a:latin typeface="Times New Roman" panose="02020603050405020304" pitchFamily="18" charset="0"/>
              </a:rPr>
              <a:t>	</a:t>
            </a:r>
            <a:endParaRPr lang="it-IT" sz="2600" dirty="0">
              <a:latin typeface="Times New Roman" panose="02020603050405020304" pitchFamily="18" charset="0"/>
            </a:endParaRPr>
          </a:p>
          <a:p>
            <a:r>
              <a:rPr lang="it-IT" sz="2600" dirty="0">
                <a:solidFill>
                  <a:srgbClr val="000000"/>
                </a:solidFill>
                <a:latin typeface="Wingdings" panose="05000000000000000000" pitchFamily="2" charset="2"/>
              </a:rPr>
              <a:t> </a:t>
            </a:r>
            <a:r>
              <a:rPr lang="it-IT" sz="2600" b="1" dirty="0">
                <a:solidFill>
                  <a:srgbClr val="000000"/>
                </a:solidFill>
                <a:latin typeface="Times New Roman" panose="02020603050405020304" pitchFamily="18" charset="0"/>
              </a:rPr>
              <a:t>APPENA IL PAZIENTE E’ RELATIVAMENTE STABILE COMPLETARE LE INDAGINI DIAGNOSTICHE ED I TRATTAMENTI NECESSARIE (TC </a:t>
            </a:r>
            <a:r>
              <a:rPr lang="it-IT" sz="2600" b="1" dirty="0" err="1">
                <a:solidFill>
                  <a:srgbClr val="000000"/>
                </a:solidFill>
                <a:latin typeface="Times New Roman" panose="02020603050405020304" pitchFamily="18" charset="0"/>
              </a:rPr>
              <a:t>total</a:t>
            </a:r>
            <a:r>
              <a:rPr lang="it-IT" sz="2600" b="1" dirty="0">
                <a:solidFill>
                  <a:srgbClr val="000000"/>
                </a:solidFill>
                <a:latin typeface="Times New Roman" panose="02020603050405020304" pitchFamily="18" charset="0"/>
              </a:rPr>
              <a:t> body, RMN, AGF con eventuale </a:t>
            </a:r>
            <a:r>
              <a:rPr lang="it-IT" sz="2600" b="1" dirty="0" err="1">
                <a:solidFill>
                  <a:srgbClr val="000000"/>
                </a:solidFill>
                <a:latin typeface="Times New Roman" panose="02020603050405020304" pitchFamily="18" charset="0"/>
              </a:rPr>
              <a:t>embolizzazione</a:t>
            </a:r>
            <a:r>
              <a:rPr lang="it-IT" sz="2600" b="1" dirty="0">
                <a:solidFill>
                  <a:srgbClr val="000000"/>
                </a:solidFill>
                <a:latin typeface="Times New Roman" panose="02020603050405020304" pitchFamily="18" charset="0"/>
              </a:rPr>
              <a:t>, interventi NCH,CCH,….) </a:t>
            </a:r>
            <a:r>
              <a:rPr lang="it-IT" sz="2600" dirty="0">
                <a:solidFill>
                  <a:srgbClr val="000000"/>
                </a:solidFill>
                <a:latin typeface="Times New Roman" panose="02020603050405020304" pitchFamily="18" charset="0"/>
              </a:rPr>
              <a:t>	</a:t>
            </a:r>
            <a:endParaRPr lang="it-IT" sz="2600" dirty="0">
              <a:latin typeface="Times New Roman" panose="02020603050405020304" pitchFamily="18" charset="0"/>
            </a:endParaRPr>
          </a:p>
          <a:p>
            <a:r>
              <a:rPr lang="it-IT" sz="2600" dirty="0">
                <a:solidFill>
                  <a:srgbClr val="000000"/>
                </a:solidFill>
                <a:latin typeface="Wingdings" panose="05000000000000000000" pitchFamily="2" charset="2"/>
              </a:rPr>
              <a:t> </a:t>
            </a:r>
            <a:r>
              <a:rPr lang="it-IT" sz="2600" b="1" dirty="0">
                <a:solidFill>
                  <a:srgbClr val="000000"/>
                </a:solidFill>
                <a:latin typeface="Times New Roman" panose="02020603050405020304" pitchFamily="18" charset="0"/>
              </a:rPr>
              <a:t>DARE LA PRECEDENZA AGLI INTERVENTI VOLTI ALLA STABILIZZAZIONE EMODINAMICA DEL PAZIENTE ( ad esempio splenectomia rispetto ad ematoma cerebrale…) e se possibile eseguirli contemporaneamente </a:t>
            </a:r>
            <a:r>
              <a:rPr lang="it-IT" sz="2600" dirty="0">
                <a:solidFill>
                  <a:srgbClr val="000000"/>
                </a:solidFill>
                <a:latin typeface="Times New Roman" panose="02020603050405020304" pitchFamily="18" charset="0"/>
              </a:rPr>
              <a:t>	</a:t>
            </a:r>
            <a:endParaRPr lang="it-IT" sz="2600" dirty="0">
              <a:latin typeface="Times New Roman" panose="02020603050405020304" pitchFamily="18" charset="0"/>
            </a:endParaRPr>
          </a:p>
          <a:p>
            <a:r>
              <a:rPr lang="it-IT" sz="2600" dirty="0">
                <a:solidFill>
                  <a:srgbClr val="000000"/>
                </a:solidFill>
                <a:latin typeface="Wingdings" panose="05000000000000000000" pitchFamily="2" charset="2"/>
              </a:rPr>
              <a:t> </a:t>
            </a:r>
            <a:r>
              <a:rPr lang="it-IT" sz="2600" b="1" dirty="0">
                <a:solidFill>
                  <a:srgbClr val="000000"/>
                </a:solidFill>
                <a:latin typeface="Times New Roman" panose="02020603050405020304" pitchFamily="18" charset="0"/>
              </a:rPr>
              <a:t>Prevenire una </a:t>
            </a:r>
            <a:r>
              <a:rPr lang="it-IT" sz="2600" b="1" dirty="0" err="1">
                <a:solidFill>
                  <a:srgbClr val="000000"/>
                </a:solidFill>
                <a:latin typeface="Times New Roman" panose="02020603050405020304" pitchFamily="18" charset="0"/>
              </a:rPr>
              <a:t>Coagulopatia</a:t>
            </a:r>
            <a:r>
              <a:rPr lang="it-IT" sz="2600" b="1" dirty="0">
                <a:solidFill>
                  <a:srgbClr val="000000"/>
                </a:solidFill>
                <a:latin typeface="Times New Roman" panose="02020603050405020304" pitchFamily="18" charset="0"/>
              </a:rPr>
              <a:t> da Consumo, con conseguente shock emorragico: DAMAGE CONTROL RESUSCITATION </a:t>
            </a:r>
            <a:endParaRPr lang="it-IT" sz="2600" dirty="0">
              <a:solidFill>
                <a:srgbClr val="000000"/>
              </a:solidFill>
              <a:latin typeface="Times New Roman" panose="02020603050405020304" pitchFamily="18" charset="0"/>
            </a:endParaRPr>
          </a:p>
          <a:p>
            <a:r>
              <a:rPr lang="it-IT" sz="2600" dirty="0">
                <a:solidFill>
                  <a:srgbClr val="000000"/>
                </a:solidFill>
                <a:latin typeface="Times New Roman" panose="02020603050405020304" pitchFamily="18" charset="0"/>
              </a:rPr>
              <a:t>	</a:t>
            </a:r>
          </a:p>
        </p:txBody>
      </p:sp>
      <p:sp>
        <p:nvSpPr>
          <p:cNvPr id="3" name="Rettangolo 2"/>
          <p:cNvSpPr/>
          <p:nvPr/>
        </p:nvSpPr>
        <p:spPr>
          <a:xfrm>
            <a:off x="157656" y="204953"/>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413889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310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340" y="2078665"/>
            <a:ext cx="7152167" cy="477933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324303" y="113776"/>
            <a:ext cx="4493173" cy="3539430"/>
          </a:xfrm>
          <a:prstGeom prst="rect">
            <a:avLst/>
          </a:prstGeom>
        </p:spPr>
        <p:txBody>
          <a:bodyPr wrap="square">
            <a:spAutoFit/>
          </a:bodyPr>
          <a:lstStyle/>
          <a:p>
            <a:r>
              <a:rPr lang="it-IT" sz="2800" b="1" dirty="0">
                <a:solidFill>
                  <a:srgbClr val="FF0000"/>
                </a:solidFill>
                <a:latin typeface="Arial Black" panose="020B0A04020102020204" pitchFamily="34" charset="0"/>
              </a:rPr>
              <a:t>DAMAGE CONTROL RESUSCITATION </a:t>
            </a:r>
            <a:endParaRPr lang="it-IT" sz="2800" dirty="0">
              <a:solidFill>
                <a:srgbClr val="FF0000"/>
              </a:solidFill>
              <a:latin typeface="Arial Black" panose="020B0A04020102020204" pitchFamily="34" charset="0"/>
            </a:endParaRPr>
          </a:p>
          <a:p>
            <a:r>
              <a:rPr lang="it-IT" sz="2800" dirty="0">
                <a:latin typeface="Arial Black" panose="020B0A04020102020204" pitchFamily="34" charset="0"/>
              </a:rPr>
              <a:t>Questo percorso è volto alla prevenzione della </a:t>
            </a:r>
            <a:r>
              <a:rPr lang="it-IT" sz="2800" b="1" dirty="0">
                <a:latin typeface="Arial Black" panose="020B0A04020102020204" pitchFamily="34" charset="0"/>
              </a:rPr>
              <a:t>Triade Letale: </a:t>
            </a:r>
            <a:r>
              <a:rPr lang="it-IT" sz="2800" b="1" dirty="0">
                <a:solidFill>
                  <a:srgbClr val="FF0000"/>
                </a:solidFill>
                <a:latin typeface="Arial Black" panose="020B0A04020102020204" pitchFamily="34" charset="0"/>
              </a:rPr>
              <a:t>IPOTERMIA-ACIDOSI-COAGULOPATIA DA TRAUMA </a:t>
            </a:r>
            <a:endParaRPr lang="it-IT" sz="2800" dirty="0">
              <a:solidFill>
                <a:srgbClr val="FF0000"/>
              </a:solidFill>
              <a:latin typeface="Arial Black" panose="020B0A04020102020204" pitchFamily="34" charset="0"/>
            </a:endParaRPr>
          </a:p>
        </p:txBody>
      </p:sp>
      <p:sp>
        <p:nvSpPr>
          <p:cNvPr id="5" name="Segnaposto contenuto 2"/>
          <p:cNvSpPr txBox="1">
            <a:spLocks/>
          </p:cNvSpPr>
          <p:nvPr/>
        </p:nvSpPr>
        <p:spPr>
          <a:xfrm>
            <a:off x="1168925" y="0"/>
            <a:ext cx="9297102" cy="4694275"/>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lgn="ctr">
              <a:buFont typeface="Arial"/>
              <a:buNone/>
            </a:pPr>
            <a:r>
              <a:rPr lang="it-IT" sz="2800" b="1" dirty="0" smtClean="0">
                <a:solidFill>
                  <a:srgbClr val="FF0000"/>
                </a:solidFill>
              </a:rPr>
              <a:t>PREVENZIONE DELLA COAGULOPATIA DA TRAUMA</a:t>
            </a:r>
            <a:endParaRPr lang="it-IT" sz="2800" b="1" dirty="0" smtClean="0"/>
          </a:p>
          <a:p>
            <a:r>
              <a:rPr lang="it-IT" sz="2800" b="1" dirty="0" smtClean="0"/>
              <a:t>Monitoraggio del paziente considerando che: </a:t>
            </a:r>
          </a:p>
          <a:p>
            <a:r>
              <a:rPr lang="en-US" sz="2800" b="1" dirty="0" smtClean="0"/>
              <a:t>(PAS &lt; 100)+(BE &lt;-6 )+(</a:t>
            </a:r>
            <a:r>
              <a:rPr lang="en-US" sz="2800" b="1" dirty="0" err="1" smtClean="0"/>
              <a:t>Lattati</a:t>
            </a:r>
            <a:r>
              <a:rPr lang="en-US" sz="2800" b="1" dirty="0" smtClean="0"/>
              <a:t> &gt;5mml)+ (</a:t>
            </a:r>
            <a:r>
              <a:rPr lang="en-US" sz="2800" b="1" dirty="0" err="1" smtClean="0">
                <a:latin typeface="Arial" panose="020B0604020202020204" pitchFamily="34" charset="0"/>
                <a:cs typeface="Arial" panose="020B0604020202020204" pitchFamily="34" charset="0"/>
              </a:rPr>
              <a:t>Hb</a:t>
            </a:r>
            <a:r>
              <a:rPr lang="en-US" sz="2800" b="1" dirty="0" smtClean="0">
                <a:latin typeface="Arial" panose="020B0604020202020204" pitchFamily="34" charset="0"/>
                <a:cs typeface="Arial" panose="020B0604020202020204" pitchFamily="34" charset="0"/>
              </a:rPr>
              <a:t>&lt;9 mg</a:t>
            </a:r>
            <a:r>
              <a:rPr lang="en-US" sz="2800" b="1" dirty="0" smtClean="0"/>
              <a:t>)+(INR &gt;1,5)</a:t>
            </a:r>
          </a:p>
          <a:p>
            <a:pPr marL="0" indent="0">
              <a:buFont typeface="Arial"/>
              <a:buNone/>
            </a:pPr>
            <a:r>
              <a:rPr lang="it-IT" sz="2800" b="1" dirty="0" smtClean="0">
                <a:solidFill>
                  <a:srgbClr val="FF0000"/>
                </a:solidFill>
              </a:rPr>
              <a:t>     60% di probabilità di   </a:t>
            </a:r>
            <a:r>
              <a:rPr lang="it-IT" sz="2800" b="1" dirty="0" err="1" smtClean="0">
                <a:solidFill>
                  <a:srgbClr val="FF0000"/>
                </a:solidFill>
              </a:rPr>
              <a:t>Coagulopatia</a:t>
            </a:r>
            <a:r>
              <a:rPr lang="it-IT" sz="2800" b="1" dirty="0" smtClean="0">
                <a:solidFill>
                  <a:srgbClr val="FF0000"/>
                </a:solidFill>
              </a:rPr>
              <a:t> Acuta da Trauma </a:t>
            </a:r>
          </a:p>
          <a:p>
            <a:r>
              <a:rPr lang="it-IT" sz="2800" b="1" dirty="0" smtClean="0"/>
              <a:t>(Controllare SEMPRE </a:t>
            </a:r>
          </a:p>
          <a:p>
            <a:pPr marL="0" indent="0">
              <a:buFont typeface="Arial"/>
              <a:buNone/>
            </a:pPr>
            <a:r>
              <a:rPr lang="it-IT" sz="2800" b="1" dirty="0" smtClean="0"/>
              <a:t>    anche </a:t>
            </a:r>
            <a:r>
              <a:rPr lang="it-IT" sz="2800" b="1" dirty="0" err="1" smtClean="0"/>
              <a:t>aPTT</a:t>
            </a:r>
            <a:r>
              <a:rPr lang="it-IT" sz="2800" b="1" dirty="0" smtClean="0"/>
              <a:t>- RATIO, Fibrinogeno, PLT</a:t>
            </a:r>
            <a:endParaRPr lang="it-IT" sz="2800" b="1" dirty="0"/>
          </a:p>
        </p:txBody>
      </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488" y="4097372"/>
            <a:ext cx="4316819" cy="2321575"/>
          </a:xfrm>
          <a:prstGeom prst="rect">
            <a:avLst/>
          </a:prstGeom>
        </p:spPr>
      </p:pic>
      <p:sp>
        <p:nvSpPr>
          <p:cNvPr id="6" name="Rettangolo 5"/>
          <p:cNvSpPr/>
          <p:nvPr/>
        </p:nvSpPr>
        <p:spPr>
          <a:xfrm>
            <a:off x="157656" y="204953"/>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297484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4310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67083" y="0"/>
            <a:ext cx="10018713" cy="1573619"/>
          </a:xfrm>
        </p:spPr>
        <p:txBody>
          <a:bodyPr>
            <a:normAutofit fontScale="90000"/>
          </a:bodyPr>
          <a:lstStyle/>
          <a:p>
            <a:r>
              <a:rPr lang="it-IT" b="1" dirty="0" smtClean="0">
                <a:solidFill>
                  <a:srgbClr val="FF0000"/>
                </a:solidFill>
                <a:latin typeface="Arial Black" panose="020B0A04020102020204" pitchFamily="34" charset="0"/>
              </a:rPr>
              <a:t>DAMAGE </a:t>
            </a:r>
            <a:r>
              <a:rPr lang="it-IT" b="1" dirty="0">
                <a:solidFill>
                  <a:srgbClr val="FF0000"/>
                </a:solidFill>
                <a:latin typeface="Arial Black" panose="020B0A04020102020204" pitchFamily="34" charset="0"/>
              </a:rPr>
              <a:t>CONTROL RESUSCITATION NELL’EMORRAGIA CRITICA</a:t>
            </a:r>
            <a:br>
              <a:rPr lang="it-IT" b="1" dirty="0">
                <a:solidFill>
                  <a:srgbClr val="FF0000"/>
                </a:solidFill>
                <a:latin typeface="Arial Black" panose="020B0A04020102020204" pitchFamily="34" charset="0"/>
              </a:rPr>
            </a:br>
            <a:endParaRPr lang="it-IT" dirty="0"/>
          </a:p>
        </p:txBody>
      </p:sp>
      <p:sp>
        <p:nvSpPr>
          <p:cNvPr id="3" name="Segnaposto contenuto 2"/>
          <p:cNvSpPr>
            <a:spLocks noGrp="1"/>
          </p:cNvSpPr>
          <p:nvPr>
            <p:ph idx="1"/>
          </p:nvPr>
        </p:nvSpPr>
        <p:spPr>
          <a:xfrm>
            <a:off x="2173287" y="204953"/>
            <a:ext cx="10018713" cy="7400260"/>
          </a:xfrm>
        </p:spPr>
        <p:txBody>
          <a:bodyPr>
            <a:normAutofit/>
          </a:bodyPr>
          <a:lstStyle/>
          <a:p>
            <a:r>
              <a:rPr lang="it-IT" sz="2800" b="1" dirty="0" err="1" smtClean="0">
                <a:solidFill>
                  <a:srgbClr val="FF0000"/>
                </a:solidFill>
              </a:rPr>
              <a:t>Damage</a:t>
            </a:r>
            <a:r>
              <a:rPr lang="it-IT" sz="2800" b="1" dirty="0" smtClean="0">
                <a:solidFill>
                  <a:srgbClr val="FF0000"/>
                </a:solidFill>
              </a:rPr>
              <a:t> Control </a:t>
            </a:r>
            <a:r>
              <a:rPr lang="it-IT" sz="2800" b="1" dirty="0" err="1" smtClean="0">
                <a:solidFill>
                  <a:srgbClr val="FF0000"/>
                </a:solidFill>
              </a:rPr>
              <a:t>Surgery</a:t>
            </a:r>
            <a:endParaRPr lang="it-IT" sz="2800" b="1" dirty="0" smtClean="0">
              <a:solidFill>
                <a:srgbClr val="FF0000"/>
              </a:solidFill>
            </a:endParaRPr>
          </a:p>
          <a:p>
            <a:r>
              <a:rPr lang="it-IT" sz="2800" b="1" dirty="0" smtClean="0">
                <a:solidFill>
                  <a:srgbClr val="FF0000"/>
                </a:solidFill>
              </a:rPr>
              <a:t>Ipotensione permissiva:</a:t>
            </a:r>
            <a:r>
              <a:rPr lang="it-IT" sz="2800" b="1" dirty="0">
                <a:solidFill>
                  <a:srgbClr val="FF0000"/>
                </a:solidFill>
              </a:rPr>
              <a:t> </a:t>
            </a:r>
            <a:r>
              <a:rPr lang="it-IT" sz="2800" b="1" dirty="0"/>
              <a:t>(</a:t>
            </a:r>
            <a:r>
              <a:rPr lang="it-IT" sz="2800" b="1" dirty="0">
                <a:solidFill>
                  <a:srgbClr val="000000"/>
                </a:solidFill>
              </a:rPr>
              <a:t>con polso arterioso distale palpabile)</a:t>
            </a:r>
          </a:p>
          <a:p>
            <a:pPr marL="0" indent="0" algn="ctr">
              <a:buNone/>
            </a:pPr>
            <a:r>
              <a:rPr lang="it-IT" sz="2800" b="1" dirty="0" smtClean="0">
                <a:solidFill>
                  <a:srgbClr val="FF0000"/>
                </a:solidFill>
              </a:rPr>
              <a:t>                                        Target </a:t>
            </a:r>
            <a:r>
              <a:rPr lang="it-IT" sz="2800" b="1" dirty="0">
                <a:solidFill>
                  <a:srgbClr val="FF0000"/>
                </a:solidFill>
              </a:rPr>
              <a:t>pressorio da raggiungere:  </a:t>
            </a:r>
          </a:p>
          <a:p>
            <a:pPr marL="0" indent="0">
              <a:buNone/>
            </a:pPr>
            <a:r>
              <a:rPr lang="it-IT" sz="2800" b="1" dirty="0" smtClean="0">
                <a:solidFill>
                  <a:srgbClr val="FF0000"/>
                </a:solidFill>
              </a:rPr>
              <a:t>                                                 Trauma Penetrante:      </a:t>
            </a:r>
            <a:r>
              <a:rPr lang="fr-FR" sz="2800" b="1" dirty="0" smtClean="0">
                <a:solidFill>
                  <a:srgbClr val="000000"/>
                </a:solidFill>
              </a:rPr>
              <a:t>PAS 70 </a:t>
            </a:r>
            <a:r>
              <a:rPr lang="fr-FR" sz="2800" b="1" dirty="0" err="1" smtClean="0">
                <a:solidFill>
                  <a:srgbClr val="000000"/>
                </a:solidFill>
              </a:rPr>
              <a:t>mmHg</a:t>
            </a:r>
            <a:r>
              <a:rPr lang="fr-FR" sz="2800" b="1" dirty="0" smtClean="0">
                <a:solidFill>
                  <a:srgbClr val="000000"/>
                </a:solidFill>
              </a:rPr>
              <a:t> </a:t>
            </a:r>
            <a:endParaRPr lang="it-IT" sz="2800" b="1" dirty="0" smtClean="0">
              <a:solidFill>
                <a:srgbClr val="FF0000"/>
              </a:solidFill>
            </a:endParaRPr>
          </a:p>
          <a:p>
            <a:pPr marL="0" indent="0">
              <a:buNone/>
            </a:pPr>
            <a:r>
              <a:rPr lang="it-IT" sz="2800" b="1" dirty="0" smtClean="0">
                <a:solidFill>
                  <a:srgbClr val="FF0000"/>
                </a:solidFill>
              </a:rPr>
              <a:t>                                                 Trauma Chiuso:</a:t>
            </a:r>
            <a:r>
              <a:rPr lang="fr-FR" sz="2800" b="1" dirty="0" smtClean="0">
                <a:solidFill>
                  <a:srgbClr val="000000"/>
                </a:solidFill>
              </a:rPr>
              <a:t>                PAS 90 </a:t>
            </a:r>
            <a:r>
              <a:rPr lang="it-IT" sz="2800" b="1" dirty="0" err="1" smtClean="0">
                <a:solidFill>
                  <a:srgbClr val="000000"/>
                </a:solidFill>
              </a:rPr>
              <a:t>mmHg</a:t>
            </a:r>
            <a:r>
              <a:rPr lang="it-IT" sz="2800" b="1" dirty="0" smtClean="0">
                <a:solidFill>
                  <a:srgbClr val="000000"/>
                </a:solidFill>
              </a:rPr>
              <a:t> </a:t>
            </a:r>
          </a:p>
          <a:p>
            <a:pPr marL="0" indent="0">
              <a:buNone/>
            </a:pPr>
            <a:r>
              <a:rPr lang="it-IT" sz="2800" b="1" dirty="0" smtClean="0">
                <a:solidFill>
                  <a:srgbClr val="FF0000"/>
                </a:solidFill>
              </a:rPr>
              <a:t>                                                 Trauma Cranico Grave: </a:t>
            </a:r>
            <a:r>
              <a:rPr lang="fr-FR" sz="2800" b="1" dirty="0" smtClean="0">
                <a:solidFill>
                  <a:srgbClr val="000000"/>
                </a:solidFill>
              </a:rPr>
              <a:t>PAS 110 </a:t>
            </a:r>
            <a:r>
              <a:rPr lang="fr-FR" sz="2800" b="1" dirty="0" err="1" smtClean="0">
                <a:solidFill>
                  <a:srgbClr val="000000"/>
                </a:solidFill>
              </a:rPr>
              <a:t>mmHg</a:t>
            </a:r>
            <a:endParaRPr lang="fr-FR" sz="2800" b="1" dirty="0" smtClean="0">
              <a:solidFill>
                <a:srgbClr val="000000"/>
              </a:solidFill>
            </a:endParaRPr>
          </a:p>
          <a:p>
            <a:pPr marL="0" indent="0">
              <a:buNone/>
            </a:pPr>
            <a:endParaRPr lang="it-IT" sz="2800" b="1" dirty="0">
              <a:solidFill>
                <a:srgbClr val="000000"/>
              </a:solidFill>
            </a:endParaRPr>
          </a:p>
          <a:p>
            <a:r>
              <a:rPr lang="it-IT" sz="2800" b="1" dirty="0">
                <a:solidFill>
                  <a:srgbClr val="FF0000"/>
                </a:solidFill>
              </a:rPr>
              <a:t>Minimizzare la somministrazione dei </a:t>
            </a:r>
            <a:r>
              <a:rPr lang="it-IT" sz="2800" b="1" dirty="0" smtClean="0">
                <a:solidFill>
                  <a:srgbClr val="FF0000"/>
                </a:solidFill>
              </a:rPr>
              <a:t>cristalloidi:</a:t>
            </a:r>
            <a:r>
              <a:rPr lang="it-IT" sz="2800" b="1" dirty="0" smtClean="0"/>
              <a:t> dando la preferenza a RL  </a:t>
            </a:r>
            <a:r>
              <a:rPr lang="it-IT" sz="2800" b="1" dirty="0">
                <a:solidFill>
                  <a:srgbClr val="000000"/>
                </a:solidFill>
              </a:rPr>
              <a:t>garantendo gli obiettivi pressori</a:t>
            </a:r>
          </a:p>
          <a:p>
            <a:r>
              <a:rPr lang="it-IT" sz="2800" b="1" dirty="0" err="1" smtClean="0">
                <a:solidFill>
                  <a:srgbClr val="FF0000"/>
                </a:solidFill>
              </a:rPr>
              <a:t>Haemostatic</a:t>
            </a:r>
            <a:r>
              <a:rPr lang="it-IT" sz="2800" b="1" dirty="0" smtClean="0">
                <a:solidFill>
                  <a:srgbClr val="FF0000"/>
                </a:solidFill>
              </a:rPr>
              <a:t> </a:t>
            </a:r>
            <a:r>
              <a:rPr lang="it-IT" sz="2800" b="1" dirty="0" err="1" smtClean="0">
                <a:solidFill>
                  <a:srgbClr val="FF0000"/>
                </a:solidFill>
              </a:rPr>
              <a:t>Resuscitation</a:t>
            </a:r>
            <a:r>
              <a:rPr lang="it-IT" sz="2800" b="1" dirty="0" smtClean="0">
                <a:solidFill>
                  <a:srgbClr val="FF0000"/>
                </a:solidFill>
              </a:rPr>
              <a:t>:</a:t>
            </a:r>
            <a:r>
              <a:rPr lang="it-IT" sz="2800" b="1" dirty="0" smtClean="0"/>
              <a:t> Somministrazione </a:t>
            </a:r>
            <a:r>
              <a:rPr lang="it-IT" sz="2800" b="1" dirty="0"/>
              <a:t>immediata di prodotti ematici predefiniti: </a:t>
            </a:r>
            <a:r>
              <a:rPr lang="it-IT" sz="2800" b="1" dirty="0" smtClean="0">
                <a:solidFill>
                  <a:srgbClr val="000000"/>
                </a:solidFill>
              </a:rPr>
              <a:t>EC</a:t>
            </a:r>
            <a:r>
              <a:rPr lang="it-IT" sz="2800" b="1" dirty="0" smtClean="0">
                <a:solidFill>
                  <a:srgbClr val="000000"/>
                </a:solidFill>
              </a:rPr>
              <a:t>,</a:t>
            </a:r>
            <a:r>
              <a:rPr lang="it-IT" sz="2800" b="1" dirty="0" smtClean="0">
                <a:solidFill>
                  <a:srgbClr val="000000"/>
                </a:solidFill>
              </a:rPr>
              <a:t>PFC,PTL,PCC,FIBRINOGENO</a:t>
            </a:r>
            <a:endParaRPr lang="it-IT" sz="2800" dirty="0"/>
          </a:p>
        </p:txBody>
      </p:sp>
      <p:sp>
        <p:nvSpPr>
          <p:cNvPr id="4" name="Rettangolo 3"/>
          <p:cNvSpPr/>
          <p:nvPr/>
        </p:nvSpPr>
        <p:spPr>
          <a:xfrm>
            <a:off x="157656" y="204953"/>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pic>
        <p:nvPicPr>
          <p:cNvPr id="5" name="Segnaposto contenut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0025" y="1970690"/>
            <a:ext cx="3267091" cy="2853558"/>
          </a:xfrm>
          <a:prstGeom prst="rect">
            <a:avLst/>
          </a:prstGeom>
        </p:spPr>
      </p:pic>
    </p:spTree>
    <p:extLst>
      <p:ext uri="{BB962C8B-B14F-4D97-AF65-F5344CB8AC3E}">
        <p14:creationId xmlns:p14="http://schemas.microsoft.com/office/powerpoint/2010/main" val="210296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97935" y="204953"/>
            <a:ext cx="10994065" cy="6740307"/>
          </a:xfrm>
          <a:prstGeom prst="rect">
            <a:avLst/>
          </a:prstGeom>
        </p:spPr>
        <p:txBody>
          <a:bodyPr wrap="square">
            <a:spAutoFit/>
          </a:bodyPr>
          <a:lstStyle/>
          <a:p>
            <a:r>
              <a:rPr lang="it-IT" sz="2400" dirty="0" smtClean="0">
                <a:solidFill>
                  <a:srgbClr val="FF0000"/>
                </a:solidFill>
                <a:latin typeface="Wingdings" panose="05000000000000000000" pitchFamily="2" charset="2"/>
              </a:rPr>
              <a:t></a:t>
            </a:r>
            <a:r>
              <a:rPr lang="it-IT" sz="2400" dirty="0" smtClean="0">
                <a:solidFill>
                  <a:srgbClr val="000000"/>
                </a:solidFill>
                <a:latin typeface="Wingdings" panose="05000000000000000000" pitchFamily="2" charset="2"/>
              </a:rPr>
              <a:t> </a:t>
            </a:r>
            <a:r>
              <a:rPr lang="it-IT" sz="2400" b="1" dirty="0" err="1">
                <a:solidFill>
                  <a:srgbClr val="FF0000"/>
                </a:solidFill>
                <a:latin typeface="Times New Roman" panose="02020603050405020304" pitchFamily="18" charset="0"/>
              </a:rPr>
              <a:t>Damage</a:t>
            </a:r>
            <a:r>
              <a:rPr lang="it-IT" sz="2400" b="1" dirty="0">
                <a:solidFill>
                  <a:srgbClr val="FF0000"/>
                </a:solidFill>
                <a:latin typeface="Times New Roman" panose="02020603050405020304" pitchFamily="18" charset="0"/>
              </a:rPr>
              <a:t> Control </a:t>
            </a:r>
            <a:r>
              <a:rPr lang="it-IT" sz="2400" b="1" dirty="0" err="1">
                <a:solidFill>
                  <a:srgbClr val="FF0000"/>
                </a:solidFill>
                <a:latin typeface="Times New Roman" panose="02020603050405020304" pitchFamily="18" charset="0"/>
              </a:rPr>
              <a:t>Surgery</a:t>
            </a:r>
            <a:r>
              <a:rPr lang="it-IT" sz="2400" dirty="0">
                <a:solidFill>
                  <a:srgbClr val="FF0000"/>
                </a:solidFill>
                <a:latin typeface="Times New Roman" panose="02020603050405020304" pitchFamily="18" charset="0"/>
              </a:rPr>
              <a:t>: </a:t>
            </a:r>
            <a:r>
              <a:rPr lang="it-IT" sz="2400" dirty="0">
                <a:solidFill>
                  <a:srgbClr val="000000"/>
                </a:solidFill>
                <a:latin typeface="Times New Roman" panose="02020603050405020304" pitchFamily="18" charset="0"/>
              </a:rPr>
              <a:t>tutte le manovre chirurgiche o di compressione o </a:t>
            </a:r>
            <a:r>
              <a:rPr lang="it-IT" sz="2400" dirty="0" err="1">
                <a:solidFill>
                  <a:srgbClr val="000000"/>
                </a:solidFill>
                <a:latin typeface="Times New Roman" panose="02020603050405020304" pitchFamily="18" charset="0"/>
              </a:rPr>
              <a:t>packing</a:t>
            </a:r>
            <a:r>
              <a:rPr lang="it-IT" sz="2400" dirty="0">
                <a:solidFill>
                  <a:srgbClr val="000000"/>
                </a:solidFill>
                <a:latin typeface="Times New Roman" panose="02020603050405020304" pitchFamily="18" charset="0"/>
              </a:rPr>
              <a:t> volte a limitare le emorragie da foci </a:t>
            </a:r>
            <a:r>
              <a:rPr lang="it-IT" sz="2400" dirty="0" smtClean="0">
                <a:solidFill>
                  <a:srgbClr val="000000"/>
                </a:solidFill>
                <a:latin typeface="Times New Roman" panose="02020603050405020304" pitchFamily="18" charset="0"/>
              </a:rPr>
              <a:t>comprimibili</a:t>
            </a:r>
            <a:endParaRPr lang="it-IT" sz="2400" dirty="0">
              <a:latin typeface="Times New Roman" panose="02020603050405020304" pitchFamily="18" charset="0"/>
            </a:endParaRPr>
          </a:p>
          <a:p>
            <a:pPr marL="285750" indent="-285750">
              <a:buFont typeface="Wingdings" panose="05000000000000000000" pitchFamily="2" charset="2"/>
              <a:buChar char="§"/>
            </a:pPr>
            <a:r>
              <a:rPr lang="it-IT" sz="2400" b="1" dirty="0" smtClean="0">
                <a:solidFill>
                  <a:srgbClr val="FF0000"/>
                </a:solidFill>
                <a:latin typeface="Times New Roman" panose="02020603050405020304" pitchFamily="18" charset="0"/>
              </a:rPr>
              <a:t>Rianimazione </a:t>
            </a:r>
            <a:r>
              <a:rPr lang="it-IT" sz="2400" b="1" dirty="0" err="1">
                <a:solidFill>
                  <a:srgbClr val="FF0000"/>
                </a:solidFill>
                <a:latin typeface="Times New Roman" panose="02020603050405020304" pitchFamily="18" charset="0"/>
              </a:rPr>
              <a:t>Ipovolemica</a:t>
            </a:r>
            <a:r>
              <a:rPr lang="it-IT" sz="2400" dirty="0">
                <a:solidFill>
                  <a:srgbClr val="FF0000"/>
                </a:solidFill>
                <a:latin typeface="Times New Roman" panose="02020603050405020304" pitchFamily="18" charset="0"/>
              </a:rPr>
              <a:t>: </a:t>
            </a:r>
            <a:r>
              <a:rPr lang="it-IT" sz="2400" dirty="0">
                <a:solidFill>
                  <a:srgbClr val="000000"/>
                </a:solidFill>
                <a:latin typeface="Times New Roman" panose="02020603050405020304" pitchFamily="18" charset="0"/>
              </a:rPr>
              <a:t>riduzione dei liquidi infusi (preferibilmente </a:t>
            </a:r>
            <a:r>
              <a:rPr lang="it-IT" sz="2400" dirty="0" smtClean="0">
                <a:solidFill>
                  <a:srgbClr val="000000"/>
                </a:solidFill>
                <a:latin typeface="Times New Roman" panose="02020603050405020304" pitchFamily="18" charset="0"/>
              </a:rPr>
              <a:t>cristalloidi</a:t>
            </a:r>
          </a:p>
          <a:p>
            <a:r>
              <a:rPr lang="it-IT" sz="2400" dirty="0" smtClean="0">
                <a:solidFill>
                  <a:srgbClr val="000000"/>
                </a:solidFill>
                <a:latin typeface="Times New Roman" panose="02020603050405020304" pitchFamily="18" charset="0"/>
              </a:rPr>
              <a:t>ma </a:t>
            </a:r>
            <a:r>
              <a:rPr lang="it-IT" sz="2400" dirty="0">
                <a:solidFill>
                  <a:srgbClr val="000000"/>
                </a:solidFill>
                <a:latin typeface="Times New Roman" panose="02020603050405020304" pitchFamily="18" charset="0"/>
              </a:rPr>
              <a:t>attenzione all’acidosi </a:t>
            </a:r>
            <a:r>
              <a:rPr lang="it-IT" sz="2400" dirty="0" err="1">
                <a:solidFill>
                  <a:srgbClr val="000000"/>
                </a:solidFill>
                <a:latin typeface="Times New Roman" panose="02020603050405020304" pitchFamily="18" charset="0"/>
              </a:rPr>
              <a:t>ipercloremica</a:t>
            </a:r>
            <a:r>
              <a:rPr lang="it-IT" sz="2400" dirty="0">
                <a:solidFill>
                  <a:srgbClr val="000000"/>
                </a:solidFill>
                <a:latin typeface="Times New Roman" panose="02020603050405020304" pitchFamily="18" charset="0"/>
              </a:rPr>
              <a:t>!) non &gt; a 1500/2000ml. Ipertonica </a:t>
            </a:r>
            <a:r>
              <a:rPr lang="it-IT" sz="2400" dirty="0" smtClean="0">
                <a:solidFill>
                  <a:srgbClr val="000000"/>
                </a:solidFill>
                <a:latin typeface="Times New Roman" panose="02020603050405020304" pitchFamily="18" charset="0"/>
              </a:rPr>
              <a:t>salina</a:t>
            </a:r>
          </a:p>
          <a:p>
            <a:r>
              <a:rPr lang="it-IT" sz="2400" dirty="0" smtClean="0">
                <a:solidFill>
                  <a:srgbClr val="000000"/>
                </a:solidFill>
                <a:latin typeface="Times New Roman" panose="02020603050405020304" pitchFamily="18" charset="0"/>
              </a:rPr>
              <a:t>7,5</a:t>
            </a:r>
            <a:r>
              <a:rPr lang="it-IT" sz="2400" dirty="0">
                <a:solidFill>
                  <a:srgbClr val="000000"/>
                </a:solidFill>
                <a:latin typeface="Times New Roman" panose="02020603050405020304" pitchFamily="18" charset="0"/>
              </a:rPr>
              <a:t>%: 4ml/KG in 5’ solo nei pazienti ipotesi con grave trauma </a:t>
            </a:r>
            <a:r>
              <a:rPr lang="it-IT" sz="2400" dirty="0" smtClean="0">
                <a:solidFill>
                  <a:srgbClr val="000000"/>
                </a:solidFill>
                <a:latin typeface="Times New Roman" panose="02020603050405020304" pitchFamily="18" charset="0"/>
              </a:rPr>
              <a:t>cranico</a:t>
            </a:r>
            <a:r>
              <a:rPr lang="it-IT" sz="2400" dirty="0" smtClean="0">
                <a:solidFill>
                  <a:srgbClr val="000000"/>
                </a:solidFill>
                <a:latin typeface="Wingdings" panose="05000000000000000000" pitchFamily="2" charset="2"/>
              </a:rPr>
              <a:t> </a:t>
            </a:r>
          </a:p>
          <a:p>
            <a:pPr marL="285750" indent="-285750">
              <a:buFont typeface="Wingdings" panose="05000000000000000000" pitchFamily="2" charset="2"/>
              <a:buChar char="§"/>
            </a:pPr>
            <a:r>
              <a:rPr lang="it-IT" sz="2400" b="1" dirty="0" smtClean="0">
                <a:solidFill>
                  <a:srgbClr val="FF0000"/>
                </a:solidFill>
                <a:latin typeface="Times New Roman" panose="02020603050405020304" pitchFamily="18" charset="0"/>
              </a:rPr>
              <a:t>Attivazione </a:t>
            </a:r>
            <a:r>
              <a:rPr lang="it-IT" sz="2400" b="1" dirty="0">
                <a:solidFill>
                  <a:srgbClr val="FF0000"/>
                </a:solidFill>
                <a:latin typeface="Times New Roman" panose="02020603050405020304" pitchFamily="18" charset="0"/>
              </a:rPr>
              <a:t>precoce del Servizio </a:t>
            </a:r>
            <a:r>
              <a:rPr lang="it-IT" sz="2400" b="1" dirty="0" err="1">
                <a:solidFill>
                  <a:srgbClr val="FF0000"/>
                </a:solidFill>
                <a:latin typeface="Times New Roman" panose="02020603050405020304" pitchFamily="18" charset="0"/>
              </a:rPr>
              <a:t>Immunotrasfusionale</a:t>
            </a:r>
            <a:r>
              <a:rPr lang="it-IT" sz="2400" b="1" dirty="0">
                <a:solidFill>
                  <a:srgbClr val="FF0000"/>
                </a:solidFill>
                <a:latin typeface="Times New Roman" panose="02020603050405020304" pitchFamily="18" charset="0"/>
              </a:rPr>
              <a:t> </a:t>
            </a:r>
            <a:r>
              <a:rPr lang="it-IT" sz="2400" dirty="0">
                <a:solidFill>
                  <a:srgbClr val="000000"/>
                </a:solidFill>
                <a:latin typeface="Times New Roman" panose="02020603050405020304" pitchFamily="18" charset="0"/>
              </a:rPr>
              <a:t>per </a:t>
            </a:r>
            <a:r>
              <a:rPr lang="it-IT" sz="2400" dirty="0" smtClean="0">
                <a:solidFill>
                  <a:srgbClr val="000000"/>
                </a:solidFill>
                <a:latin typeface="Times New Roman" panose="02020603050405020304" pitchFamily="18" charset="0"/>
              </a:rPr>
              <a:t>attivare la gestione</a:t>
            </a:r>
          </a:p>
          <a:p>
            <a:r>
              <a:rPr lang="it-IT" sz="2400" dirty="0" smtClean="0">
                <a:solidFill>
                  <a:srgbClr val="000000"/>
                </a:solidFill>
                <a:latin typeface="Times New Roman" panose="02020603050405020304" pitchFamily="18" charset="0"/>
              </a:rPr>
              <a:t> </a:t>
            </a:r>
            <a:r>
              <a:rPr lang="it-IT" sz="2400" dirty="0">
                <a:solidFill>
                  <a:srgbClr val="000000"/>
                </a:solidFill>
                <a:latin typeface="Times New Roman" panose="02020603050405020304" pitchFamily="18" charset="0"/>
              </a:rPr>
              <a:t>della trasfusione urgentissima 	</a:t>
            </a:r>
            <a:endParaRPr lang="it-IT" sz="2400" dirty="0">
              <a:latin typeface="Times New Roman" panose="02020603050405020304" pitchFamily="18" charset="0"/>
            </a:endParaRPr>
          </a:p>
          <a:p>
            <a:r>
              <a:rPr lang="it-IT" sz="2400" dirty="0" smtClean="0">
                <a:solidFill>
                  <a:srgbClr val="FF0000"/>
                </a:solidFill>
                <a:latin typeface="Wingdings" panose="05000000000000000000" pitchFamily="2" charset="2"/>
              </a:rPr>
              <a:t></a:t>
            </a:r>
            <a:r>
              <a:rPr lang="it-IT" sz="2400" dirty="0">
                <a:solidFill>
                  <a:srgbClr val="000000"/>
                </a:solidFill>
                <a:latin typeface="Wingdings" panose="05000000000000000000" pitchFamily="2" charset="2"/>
              </a:rPr>
              <a:t> </a:t>
            </a:r>
            <a:r>
              <a:rPr lang="it-IT" sz="2400" b="1" dirty="0" smtClean="0">
                <a:solidFill>
                  <a:srgbClr val="FF0000"/>
                </a:solidFill>
                <a:latin typeface="Times New Roman" panose="02020603050405020304" pitchFamily="18" charset="0"/>
              </a:rPr>
              <a:t>Fibrinogeno</a:t>
            </a:r>
            <a:r>
              <a:rPr lang="it-IT" sz="2400" dirty="0">
                <a:solidFill>
                  <a:srgbClr val="FF0000"/>
                </a:solidFill>
                <a:latin typeface="Times New Roman" panose="02020603050405020304" pitchFamily="18" charset="0"/>
              </a:rPr>
              <a:t>: </a:t>
            </a:r>
            <a:r>
              <a:rPr lang="it-IT" sz="2400" b="1" dirty="0">
                <a:solidFill>
                  <a:srgbClr val="FF0000"/>
                </a:solidFill>
                <a:latin typeface="Times New Roman" panose="02020603050405020304" pitchFamily="18" charset="0"/>
              </a:rPr>
              <a:t>da 2 a 4 gr/ora = 30/50 </a:t>
            </a:r>
            <a:r>
              <a:rPr lang="it-IT" sz="2400" b="1" dirty="0" smtClean="0">
                <a:solidFill>
                  <a:srgbClr val="FF0000"/>
                </a:solidFill>
                <a:latin typeface="Times New Roman" panose="02020603050405020304" pitchFamily="18" charset="0"/>
              </a:rPr>
              <a:t>mg/kg</a:t>
            </a:r>
            <a:r>
              <a:rPr lang="it-IT" sz="2400" dirty="0" smtClean="0">
                <a:solidFill>
                  <a:srgbClr val="FF0000"/>
                </a:solidFill>
                <a:latin typeface="Times New Roman" panose="02020603050405020304" pitchFamily="18" charset="0"/>
              </a:rPr>
              <a:t> </a:t>
            </a:r>
            <a:r>
              <a:rPr lang="it-IT" sz="2400" dirty="0">
                <a:solidFill>
                  <a:srgbClr val="000000"/>
                </a:solidFill>
                <a:latin typeface="Times New Roman" panose="02020603050405020304" pitchFamily="18" charset="0"/>
              </a:rPr>
              <a:t>	</a:t>
            </a:r>
            <a:endParaRPr lang="it-IT" sz="2400" dirty="0">
              <a:latin typeface="Times New Roman" panose="02020603050405020304" pitchFamily="18" charset="0"/>
            </a:endParaRPr>
          </a:p>
          <a:p>
            <a:pPr marL="342900" indent="-342900">
              <a:buFont typeface="Wingdings" panose="05000000000000000000" pitchFamily="2" charset="2"/>
              <a:buChar char="§"/>
            </a:pPr>
            <a:r>
              <a:rPr lang="it-IT" sz="2400" b="1" dirty="0" smtClean="0">
                <a:solidFill>
                  <a:srgbClr val="FF0000"/>
                </a:solidFill>
                <a:latin typeface="Times New Roman" panose="02020603050405020304" pitchFamily="18" charset="0"/>
              </a:rPr>
              <a:t>Acido </a:t>
            </a:r>
            <a:r>
              <a:rPr lang="it-IT" sz="2400" b="1" dirty="0" err="1">
                <a:solidFill>
                  <a:srgbClr val="FF0000"/>
                </a:solidFill>
                <a:latin typeface="Times New Roman" panose="02020603050405020304" pitchFamily="18" charset="0"/>
              </a:rPr>
              <a:t>Tranexamico</a:t>
            </a:r>
            <a:r>
              <a:rPr lang="it-IT" sz="2400" b="1" dirty="0">
                <a:solidFill>
                  <a:srgbClr val="FF0000"/>
                </a:solidFill>
                <a:latin typeface="Times New Roman" panose="02020603050405020304" pitchFamily="18" charset="0"/>
              </a:rPr>
              <a:t>: 1 gr in 10’ seguito da 1 gr nelle 8 ore </a:t>
            </a:r>
            <a:r>
              <a:rPr lang="it-IT" sz="2400" b="1" dirty="0" smtClean="0">
                <a:solidFill>
                  <a:srgbClr val="FF0000"/>
                </a:solidFill>
                <a:latin typeface="Times New Roman" panose="02020603050405020304" pitchFamily="18" charset="0"/>
              </a:rPr>
              <a:t>successive</a:t>
            </a:r>
            <a:r>
              <a:rPr lang="it-IT" sz="2400" dirty="0" smtClean="0">
                <a:solidFill>
                  <a:srgbClr val="FF0000"/>
                </a:solidFill>
                <a:latin typeface="Times New Roman" panose="02020603050405020304" pitchFamily="18" charset="0"/>
              </a:rPr>
              <a:t>,</a:t>
            </a:r>
          </a:p>
          <a:p>
            <a:pPr marL="342900" indent="-342900">
              <a:buFont typeface="Wingdings" panose="05000000000000000000" pitchFamily="2" charset="2"/>
              <a:buChar char="§"/>
            </a:pPr>
            <a:r>
              <a:rPr lang="it-IT" sz="2400" b="1" dirty="0" smtClean="0">
                <a:solidFill>
                  <a:srgbClr val="FF0000"/>
                </a:solidFill>
                <a:latin typeface="Times New Roman" panose="02020603050405020304" pitchFamily="18" charset="0"/>
              </a:rPr>
              <a:t>PFC </a:t>
            </a:r>
            <a:r>
              <a:rPr lang="it-IT" sz="2400" b="1" dirty="0">
                <a:solidFill>
                  <a:srgbClr val="FF0000"/>
                </a:solidFill>
                <a:latin typeface="Times New Roman" panose="02020603050405020304" pitchFamily="18" charset="0"/>
              </a:rPr>
              <a:t>= da 10 a 15 ml/KG</a:t>
            </a:r>
            <a:r>
              <a:rPr lang="it-IT" sz="2400" b="1" dirty="0">
                <a:solidFill>
                  <a:srgbClr val="000000"/>
                </a:solidFill>
                <a:latin typeface="Times New Roman" panose="02020603050405020304" pitchFamily="18" charset="0"/>
              </a:rPr>
              <a:t> </a:t>
            </a:r>
            <a:r>
              <a:rPr lang="it-IT" sz="2400" dirty="0">
                <a:solidFill>
                  <a:srgbClr val="000000"/>
                </a:solidFill>
                <a:latin typeface="Times New Roman" panose="02020603050405020304" pitchFamily="18" charset="0"/>
              </a:rPr>
              <a:t>con elevati rischi di MOF e TRALI: non usare se meno </a:t>
            </a:r>
            <a:r>
              <a:rPr lang="it-IT" sz="2400" dirty="0" smtClean="0">
                <a:solidFill>
                  <a:srgbClr val="000000"/>
                </a:solidFill>
                <a:latin typeface="Times New Roman" panose="02020603050405020304" pitchFamily="18" charset="0"/>
              </a:rPr>
              <a:t>di</a:t>
            </a:r>
          </a:p>
          <a:p>
            <a:r>
              <a:rPr lang="it-IT" sz="2400" dirty="0" smtClean="0">
                <a:solidFill>
                  <a:srgbClr val="000000"/>
                </a:solidFill>
                <a:latin typeface="Times New Roman" panose="02020603050405020304" pitchFamily="18" charset="0"/>
              </a:rPr>
              <a:t>6 </a:t>
            </a:r>
            <a:r>
              <a:rPr lang="it-IT" sz="2400" dirty="0">
                <a:solidFill>
                  <a:srgbClr val="000000"/>
                </a:solidFill>
                <a:latin typeface="Times New Roman" panose="02020603050405020304" pitchFamily="18" charset="0"/>
              </a:rPr>
              <a:t>unità di GRC nelle 24H (Trasfusione Massiva) 	</a:t>
            </a:r>
            <a:endParaRPr lang="it-IT" sz="2400" dirty="0">
              <a:latin typeface="Times New Roman" panose="02020603050405020304" pitchFamily="18" charset="0"/>
            </a:endParaRPr>
          </a:p>
          <a:p>
            <a:r>
              <a:rPr lang="it-IT" sz="2400" dirty="0" smtClean="0">
                <a:solidFill>
                  <a:srgbClr val="FF0000"/>
                </a:solidFill>
                <a:latin typeface="Wingdings" panose="05000000000000000000" pitchFamily="2" charset="2"/>
              </a:rPr>
              <a:t> </a:t>
            </a:r>
            <a:r>
              <a:rPr lang="it-IT" sz="2400" b="1" dirty="0" smtClean="0">
                <a:solidFill>
                  <a:srgbClr val="FF0000"/>
                </a:solidFill>
                <a:latin typeface="Times New Roman" panose="02020603050405020304" pitchFamily="18" charset="0"/>
              </a:rPr>
              <a:t>Complesso </a:t>
            </a:r>
            <a:r>
              <a:rPr lang="it-IT" sz="2400" b="1" dirty="0">
                <a:solidFill>
                  <a:srgbClr val="FF0000"/>
                </a:solidFill>
                <a:latin typeface="Times New Roman" panose="02020603050405020304" pitchFamily="18" charset="0"/>
              </a:rPr>
              <a:t>protrombinico (PCC) e </a:t>
            </a:r>
            <a:r>
              <a:rPr lang="it-IT" sz="2400" b="1" dirty="0" err="1">
                <a:solidFill>
                  <a:srgbClr val="FF0000"/>
                </a:solidFill>
                <a:latin typeface="Times New Roman" panose="02020603050405020304" pitchFamily="18" charset="0"/>
              </a:rPr>
              <a:t>vit</a:t>
            </a:r>
            <a:r>
              <a:rPr lang="it-IT" sz="2400" b="1" dirty="0">
                <a:solidFill>
                  <a:srgbClr val="FF0000"/>
                </a:solidFill>
                <a:latin typeface="Times New Roman" panose="02020603050405020304" pitchFamily="18" charset="0"/>
              </a:rPr>
              <a:t> K</a:t>
            </a:r>
            <a:r>
              <a:rPr lang="it-IT" sz="2400" dirty="0">
                <a:solidFill>
                  <a:srgbClr val="000000"/>
                </a:solidFill>
                <a:latin typeface="Times New Roman" panose="02020603050405020304" pitchFamily="18" charset="0"/>
              </a:rPr>
              <a:t>: 25 UI/kg se prende </a:t>
            </a:r>
            <a:r>
              <a:rPr lang="it-IT" sz="2400" dirty="0" err="1">
                <a:solidFill>
                  <a:srgbClr val="000000"/>
                </a:solidFill>
                <a:latin typeface="Times New Roman" panose="02020603050405020304" pitchFamily="18" charset="0"/>
              </a:rPr>
              <a:t>Warfarin</a:t>
            </a:r>
            <a:r>
              <a:rPr lang="it-IT" sz="2400" dirty="0">
                <a:solidFill>
                  <a:srgbClr val="000000"/>
                </a:solidFill>
                <a:latin typeface="Times New Roman" panose="02020603050405020304" pitchFamily="18" charset="0"/>
              </a:rPr>
              <a:t> e </a:t>
            </a:r>
            <a:r>
              <a:rPr lang="it-IT" sz="2400" dirty="0" err="1" smtClean="0">
                <a:solidFill>
                  <a:srgbClr val="000000"/>
                </a:solidFill>
                <a:latin typeface="Times New Roman" panose="02020603050405020304" pitchFamily="18" charset="0"/>
              </a:rPr>
              <a:t>Sintrom</a:t>
            </a:r>
            <a:r>
              <a:rPr lang="it-IT" sz="2400" dirty="0" smtClean="0">
                <a:solidFill>
                  <a:srgbClr val="000000"/>
                </a:solidFill>
                <a:latin typeface="Times New Roman" panose="02020603050405020304" pitchFamily="18" charset="0"/>
              </a:rPr>
              <a:t> </a:t>
            </a:r>
            <a:r>
              <a:rPr lang="it-IT" sz="2400" dirty="0">
                <a:solidFill>
                  <a:srgbClr val="000000"/>
                </a:solidFill>
                <a:latin typeface="Times New Roman" panose="02020603050405020304" pitchFamily="18" charset="0"/>
              </a:rPr>
              <a:t>25/50 UI/kg se prende inibitori del Fattore X, per quelli della trombina anche emodialisi! Per i nuovi anticoagulanti orali vedi il protocollo </a:t>
            </a:r>
            <a:r>
              <a:rPr lang="it-IT" sz="2400" dirty="0" smtClean="0">
                <a:solidFill>
                  <a:srgbClr val="000000"/>
                </a:solidFill>
                <a:latin typeface="Times New Roman" panose="02020603050405020304" pitchFamily="18" charset="0"/>
              </a:rPr>
              <a:t>aziendale</a:t>
            </a:r>
            <a:endParaRPr lang="it-IT" sz="2400" dirty="0">
              <a:latin typeface="Wingdings" panose="05000000000000000000" pitchFamily="2" charset="2"/>
            </a:endParaRPr>
          </a:p>
          <a:p>
            <a:r>
              <a:rPr lang="it-IT" sz="2400" dirty="0" smtClean="0">
                <a:solidFill>
                  <a:srgbClr val="FF0000"/>
                </a:solidFill>
                <a:latin typeface="Wingdings" panose="05000000000000000000" pitchFamily="2" charset="2"/>
              </a:rPr>
              <a:t></a:t>
            </a:r>
            <a:r>
              <a:rPr lang="it-IT" sz="2400" dirty="0">
                <a:solidFill>
                  <a:srgbClr val="000000"/>
                </a:solidFill>
                <a:latin typeface="Wingdings" panose="05000000000000000000" pitchFamily="2" charset="2"/>
              </a:rPr>
              <a:t> </a:t>
            </a:r>
            <a:r>
              <a:rPr lang="it-IT" sz="2400" b="1" dirty="0" smtClean="0">
                <a:solidFill>
                  <a:srgbClr val="FF0000"/>
                </a:solidFill>
                <a:latin typeface="Times New Roman" panose="02020603050405020304" pitchFamily="18" charset="0"/>
              </a:rPr>
              <a:t>Monitoraggio </a:t>
            </a:r>
            <a:r>
              <a:rPr lang="it-IT" sz="2400" b="1" dirty="0">
                <a:solidFill>
                  <a:srgbClr val="FF0000"/>
                </a:solidFill>
                <a:latin typeface="Times New Roman" panose="02020603050405020304" pitchFamily="18" charset="0"/>
              </a:rPr>
              <a:t>del paziente </a:t>
            </a:r>
            <a:r>
              <a:rPr lang="it-IT" sz="2400" dirty="0">
                <a:solidFill>
                  <a:srgbClr val="000000"/>
                </a:solidFill>
                <a:latin typeface="Times New Roman" panose="02020603050405020304" pitchFamily="18" charset="0"/>
              </a:rPr>
              <a:t>considerando che: </a:t>
            </a:r>
          </a:p>
          <a:p>
            <a:r>
              <a:rPr lang="en-US" sz="2400" b="1" i="1" dirty="0">
                <a:solidFill>
                  <a:srgbClr val="000000"/>
                </a:solidFill>
                <a:latin typeface="Times New Roman" panose="02020603050405020304" pitchFamily="18" charset="0"/>
              </a:rPr>
              <a:t>(PAS &lt; 100)+(BE &lt;-6 )+(</a:t>
            </a:r>
            <a:r>
              <a:rPr lang="en-US" sz="2400" b="1" i="1" dirty="0" err="1">
                <a:solidFill>
                  <a:srgbClr val="000000"/>
                </a:solidFill>
                <a:latin typeface="Times New Roman" panose="02020603050405020304" pitchFamily="18" charset="0"/>
              </a:rPr>
              <a:t>Lattati</a:t>
            </a:r>
            <a:r>
              <a:rPr lang="en-US" sz="2400" b="1" i="1" dirty="0">
                <a:solidFill>
                  <a:srgbClr val="000000"/>
                </a:solidFill>
                <a:latin typeface="Times New Roman" panose="02020603050405020304" pitchFamily="18" charset="0"/>
              </a:rPr>
              <a:t> &gt;5mml)+ (</a:t>
            </a:r>
            <a:r>
              <a:rPr lang="en-US" sz="2400" b="1" i="1" dirty="0" err="1">
                <a:solidFill>
                  <a:srgbClr val="000000"/>
                </a:solidFill>
                <a:latin typeface="Times New Roman" panose="02020603050405020304" pitchFamily="18" charset="0"/>
              </a:rPr>
              <a:t>Hb</a:t>
            </a:r>
            <a:r>
              <a:rPr lang="en-US" sz="2400" b="1" i="1" dirty="0">
                <a:solidFill>
                  <a:srgbClr val="000000"/>
                </a:solidFill>
                <a:latin typeface="Times New Roman" panose="02020603050405020304" pitchFamily="18" charset="0"/>
              </a:rPr>
              <a:t>&lt;9mg)+(INR &gt;1,5) = </a:t>
            </a:r>
            <a:endParaRPr lang="en-US" sz="2400" dirty="0">
              <a:solidFill>
                <a:srgbClr val="000000"/>
              </a:solidFill>
              <a:latin typeface="Times New Roman" panose="02020603050405020304" pitchFamily="18" charset="0"/>
            </a:endParaRPr>
          </a:p>
          <a:p>
            <a:r>
              <a:rPr lang="it-IT" sz="2400" b="1" i="1" dirty="0">
                <a:solidFill>
                  <a:srgbClr val="000000"/>
                </a:solidFill>
                <a:latin typeface="Times New Roman" panose="02020603050405020304" pitchFamily="18" charset="0"/>
              </a:rPr>
              <a:t>60% di probabilità di </a:t>
            </a:r>
            <a:r>
              <a:rPr lang="it-IT" sz="2400" b="1" i="1" dirty="0" err="1">
                <a:solidFill>
                  <a:srgbClr val="000000"/>
                </a:solidFill>
                <a:latin typeface="Times New Roman" panose="02020603050405020304" pitchFamily="18" charset="0"/>
              </a:rPr>
              <a:t>Coagulopatia</a:t>
            </a:r>
            <a:r>
              <a:rPr lang="it-IT" sz="2400" b="1" i="1" dirty="0">
                <a:solidFill>
                  <a:srgbClr val="000000"/>
                </a:solidFill>
                <a:latin typeface="Times New Roman" panose="02020603050405020304" pitchFamily="18" charset="0"/>
              </a:rPr>
              <a:t> Acuta da Trauma </a:t>
            </a:r>
            <a:endParaRPr lang="it-IT" sz="2400" dirty="0">
              <a:solidFill>
                <a:srgbClr val="000000"/>
              </a:solidFill>
              <a:latin typeface="Times New Roman" panose="02020603050405020304" pitchFamily="18" charset="0"/>
            </a:endParaRPr>
          </a:p>
          <a:p>
            <a:r>
              <a:rPr lang="it-IT" sz="2400" b="1" i="1" dirty="0">
                <a:solidFill>
                  <a:srgbClr val="000000"/>
                </a:solidFill>
                <a:latin typeface="Times New Roman" panose="02020603050405020304" pitchFamily="18" charset="0"/>
              </a:rPr>
              <a:t>( Controllare anche </a:t>
            </a:r>
            <a:r>
              <a:rPr lang="it-IT" sz="2400" b="1" i="1" dirty="0" err="1">
                <a:solidFill>
                  <a:srgbClr val="000000"/>
                </a:solidFill>
                <a:latin typeface="Times New Roman" panose="02020603050405020304" pitchFamily="18" charset="0"/>
              </a:rPr>
              <a:t>aPTT</a:t>
            </a:r>
            <a:r>
              <a:rPr lang="it-IT" sz="2400" b="1" i="1" dirty="0">
                <a:solidFill>
                  <a:srgbClr val="000000"/>
                </a:solidFill>
                <a:latin typeface="Times New Roman" panose="02020603050405020304" pitchFamily="18" charset="0"/>
              </a:rPr>
              <a:t>- RATIO; </a:t>
            </a:r>
            <a:r>
              <a:rPr lang="it-IT" sz="2400" b="1" i="1" dirty="0" err="1">
                <a:solidFill>
                  <a:srgbClr val="000000"/>
                </a:solidFill>
                <a:latin typeface="Times New Roman" panose="02020603050405020304" pitchFamily="18" charset="0"/>
              </a:rPr>
              <a:t>Fibrinogeno,PLT</a:t>
            </a:r>
            <a:r>
              <a:rPr lang="it-IT" sz="2400" b="1" i="1" dirty="0">
                <a:solidFill>
                  <a:srgbClr val="000000"/>
                </a:solidFill>
                <a:latin typeface="Times New Roman" panose="02020603050405020304" pitchFamily="18" charset="0"/>
              </a:rPr>
              <a:t>) </a:t>
            </a:r>
            <a:r>
              <a:rPr lang="it-IT" dirty="0">
                <a:solidFill>
                  <a:srgbClr val="000000"/>
                </a:solidFill>
                <a:latin typeface="Times New Roman" panose="02020603050405020304" pitchFamily="18" charset="0"/>
              </a:rPr>
              <a:t>	</a:t>
            </a:r>
          </a:p>
        </p:txBody>
      </p:sp>
      <p:sp>
        <p:nvSpPr>
          <p:cNvPr id="6" name="Rectangle 1"/>
          <p:cNvSpPr>
            <a:spLocks noChangeArrowheads="1"/>
          </p:cNvSpPr>
          <p:nvPr/>
        </p:nvSpPr>
        <p:spPr bwMode="auto">
          <a:xfrm rot="20983401">
            <a:off x="810912" y="2985433"/>
            <a:ext cx="123068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4400" b="0" i="0" u="none" strike="noStrike" cap="none" normalizeH="0" baseline="0" dirty="0" smtClean="0">
                <a:ln>
                  <a:noFill/>
                </a:ln>
                <a:solidFill>
                  <a:srgbClr val="FF0000"/>
                </a:solidFill>
                <a:effectLst/>
                <a:latin typeface="Arial Black" panose="020B0A04020102020204" pitchFamily="34" charset="0"/>
              </a:rPr>
              <a:t>DAMAGE CONTROL RESUSCITATION</a:t>
            </a:r>
            <a:endParaRPr kumimoji="0" lang="it-IT" altLang="it-IT" sz="4400" b="0" i="0" u="none" strike="noStrike" cap="none" normalizeH="0" baseline="0" dirty="0" smtClean="0">
              <a:ln>
                <a:noFill/>
              </a:ln>
              <a:solidFill>
                <a:schemeClr val="tx1"/>
              </a:solidFill>
              <a:effectLst/>
              <a:latin typeface="Arial" panose="020B0604020202020204" pitchFamily="34" charset="0"/>
            </a:endParaRPr>
          </a:p>
        </p:txBody>
      </p:sp>
      <p:sp>
        <p:nvSpPr>
          <p:cNvPr id="4" name="Rettangolo 3"/>
          <p:cNvSpPr/>
          <p:nvPr/>
        </p:nvSpPr>
        <p:spPr>
          <a:xfrm>
            <a:off x="157656" y="204953"/>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6760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80">
                                          <p:stCondLst>
                                            <p:cond delay="0"/>
                                          </p:stCondLst>
                                        </p:cTn>
                                        <p:tgtEl>
                                          <p:spTgt spid="6">
                                            <p:txEl>
                                              <p:pRg st="0" end="0"/>
                                            </p:txEl>
                                          </p:spTgt>
                                        </p:tgtEl>
                                      </p:cBhvr>
                                    </p:animEffect>
                                    <p:anim calcmode="lin" valueType="num">
                                      <p:cBhvr>
                                        <p:cTn id="8"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xEl>
                                              <p:pRg st="0" end="0"/>
                                            </p:txEl>
                                          </p:spTgt>
                                        </p:tgtEl>
                                      </p:cBhvr>
                                      <p:to x="100000" y="60000"/>
                                    </p:animScale>
                                    <p:animScale>
                                      <p:cBhvr>
                                        <p:cTn id="14" dur="166" decel="50000">
                                          <p:stCondLst>
                                            <p:cond delay="676"/>
                                          </p:stCondLst>
                                        </p:cTn>
                                        <p:tgtEl>
                                          <p:spTgt spid="6">
                                            <p:txEl>
                                              <p:pRg st="0" end="0"/>
                                            </p:txEl>
                                          </p:spTgt>
                                        </p:tgtEl>
                                      </p:cBhvr>
                                      <p:to x="100000" y="100000"/>
                                    </p:animScale>
                                    <p:animScale>
                                      <p:cBhvr>
                                        <p:cTn id="15" dur="26">
                                          <p:stCondLst>
                                            <p:cond delay="1312"/>
                                          </p:stCondLst>
                                        </p:cTn>
                                        <p:tgtEl>
                                          <p:spTgt spid="6">
                                            <p:txEl>
                                              <p:pRg st="0" end="0"/>
                                            </p:txEl>
                                          </p:spTgt>
                                        </p:tgtEl>
                                      </p:cBhvr>
                                      <p:to x="100000" y="80000"/>
                                    </p:animScale>
                                    <p:animScale>
                                      <p:cBhvr>
                                        <p:cTn id="16" dur="166" decel="50000">
                                          <p:stCondLst>
                                            <p:cond delay="1338"/>
                                          </p:stCondLst>
                                        </p:cTn>
                                        <p:tgtEl>
                                          <p:spTgt spid="6">
                                            <p:txEl>
                                              <p:pRg st="0" end="0"/>
                                            </p:txEl>
                                          </p:spTgt>
                                        </p:tgtEl>
                                      </p:cBhvr>
                                      <p:to x="100000" y="100000"/>
                                    </p:animScale>
                                    <p:animScale>
                                      <p:cBhvr>
                                        <p:cTn id="17" dur="26">
                                          <p:stCondLst>
                                            <p:cond delay="1642"/>
                                          </p:stCondLst>
                                        </p:cTn>
                                        <p:tgtEl>
                                          <p:spTgt spid="6">
                                            <p:txEl>
                                              <p:pRg st="0" end="0"/>
                                            </p:txEl>
                                          </p:spTgt>
                                        </p:tgtEl>
                                      </p:cBhvr>
                                      <p:to x="100000" y="90000"/>
                                    </p:animScale>
                                    <p:animScale>
                                      <p:cBhvr>
                                        <p:cTn id="18" dur="166" decel="50000">
                                          <p:stCondLst>
                                            <p:cond delay="1668"/>
                                          </p:stCondLst>
                                        </p:cTn>
                                        <p:tgtEl>
                                          <p:spTgt spid="6">
                                            <p:txEl>
                                              <p:pRg st="0" end="0"/>
                                            </p:txEl>
                                          </p:spTgt>
                                        </p:tgtEl>
                                      </p:cBhvr>
                                      <p:to x="100000" y="100000"/>
                                    </p:animScale>
                                    <p:animScale>
                                      <p:cBhvr>
                                        <p:cTn id="19" dur="26">
                                          <p:stCondLst>
                                            <p:cond delay="1808"/>
                                          </p:stCondLst>
                                        </p:cTn>
                                        <p:tgtEl>
                                          <p:spTgt spid="6">
                                            <p:txEl>
                                              <p:pRg st="0" end="0"/>
                                            </p:txEl>
                                          </p:spTgt>
                                        </p:tgtEl>
                                      </p:cBhvr>
                                      <p:to x="100000" y="95000"/>
                                    </p:animScale>
                                    <p:animScale>
                                      <p:cBhvr>
                                        <p:cTn id="20" dur="166" decel="50000">
                                          <p:stCondLst>
                                            <p:cond delay="1834"/>
                                          </p:stCondLst>
                                        </p:cTn>
                                        <p:tgtEl>
                                          <p:spTgt spid="6">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cstate="print"/>
          <a:stretch>
            <a:fillRect/>
          </a:stretch>
        </p:blipFill>
        <p:spPr>
          <a:xfrm>
            <a:off x="1607918" y="23648"/>
            <a:ext cx="10584082" cy="6834352"/>
          </a:xfrm>
          <a:prstGeom prst="rect">
            <a:avLst/>
          </a:prstGeom>
        </p:spPr>
      </p:pic>
      <p:sp>
        <p:nvSpPr>
          <p:cNvPr id="5" name="Rettangolo 4"/>
          <p:cNvSpPr/>
          <p:nvPr/>
        </p:nvSpPr>
        <p:spPr>
          <a:xfrm>
            <a:off x="157656" y="204953"/>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37592604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673372810"/>
              </p:ext>
            </p:extLst>
          </p:nvPr>
        </p:nvGraphicFramePr>
        <p:xfrm>
          <a:off x="2327765" y="1114528"/>
          <a:ext cx="9728305" cy="5571717"/>
        </p:xfrm>
        <a:graphic>
          <a:graphicData uri="http://schemas.openxmlformats.org/drawingml/2006/table">
            <a:tbl>
              <a:tblPr firstRow="1" bandRow="1">
                <a:tableStyleId>{5940675A-B579-460E-94D1-54222C63F5DA}</a:tableStyleId>
              </a:tblPr>
              <a:tblGrid>
                <a:gridCol w="3812032"/>
                <a:gridCol w="5916273"/>
              </a:tblGrid>
              <a:tr h="2642533">
                <a:tc>
                  <a:txBody>
                    <a:bodyPr/>
                    <a:lstStyle/>
                    <a:p>
                      <a:r>
                        <a:rPr lang="it-IT" sz="2000" b="1" u="none" strike="noStrike" baseline="0" dirty="0" smtClean="0">
                          <a:solidFill>
                            <a:srgbClr val="FF0000"/>
                          </a:solidFill>
                          <a:latin typeface="+mn-lt"/>
                        </a:rPr>
                        <a:t>Anticoagulanti orali</a:t>
                      </a:r>
                    </a:p>
                    <a:p>
                      <a:r>
                        <a:rPr lang="it-IT" sz="2000" u="none" strike="noStrike" baseline="0" dirty="0" smtClean="0">
                          <a:latin typeface="+mn-lt"/>
                        </a:rPr>
                        <a:t>(anti vitamina K)</a:t>
                      </a:r>
                    </a:p>
                    <a:p>
                      <a:r>
                        <a:rPr lang="it-IT" sz="2000" u="none" strike="noStrike" baseline="0" dirty="0" err="1" smtClean="0">
                          <a:latin typeface="+mn-lt"/>
                        </a:rPr>
                        <a:t>Warfarin</a:t>
                      </a:r>
                      <a:r>
                        <a:rPr lang="it-IT" sz="2000" u="none" strike="noStrike" baseline="0" dirty="0" smtClean="0">
                          <a:latin typeface="+mn-lt"/>
                        </a:rPr>
                        <a:t> sodico, </a:t>
                      </a:r>
                      <a:r>
                        <a:rPr lang="it-IT" sz="2000" u="none" strike="noStrike" baseline="0" dirty="0" err="1" smtClean="0">
                          <a:latin typeface="+mn-lt"/>
                        </a:rPr>
                        <a:t>Acenocumarolo</a:t>
                      </a:r>
                      <a:endParaRPr lang="it-IT" sz="2000" u="none" strike="noStrike" baseline="0" dirty="0" smtClean="0">
                        <a:latin typeface="+mn-lt"/>
                      </a:endParaRPr>
                    </a:p>
                    <a:p>
                      <a:endParaRPr lang="it-IT" sz="2000" dirty="0">
                        <a:latin typeface="+mn-lt"/>
                      </a:endParaRPr>
                    </a:p>
                  </a:txBody>
                  <a:tcPr/>
                </a:tc>
                <a:tc>
                  <a:txBody>
                    <a:bodyPr/>
                    <a:lstStyle/>
                    <a:p>
                      <a:r>
                        <a:rPr lang="it-IT" sz="2000" b="1" u="none" strike="noStrike" baseline="0" dirty="0" smtClean="0">
                          <a:solidFill>
                            <a:srgbClr val="FF0000"/>
                          </a:solidFill>
                          <a:latin typeface="+mn-lt"/>
                        </a:rPr>
                        <a:t>INR sconosciuto</a:t>
                      </a:r>
                      <a:r>
                        <a:rPr lang="it-IT" sz="2000" u="none" strike="noStrike" baseline="0" dirty="0" smtClean="0">
                          <a:latin typeface="+mn-lt"/>
                        </a:rPr>
                        <a:t>: CCP 20 U/kg + </a:t>
                      </a:r>
                      <a:r>
                        <a:rPr lang="it-IT" sz="2000" u="none" strike="noStrike" baseline="0" dirty="0" err="1" smtClean="0">
                          <a:latin typeface="+mn-lt"/>
                        </a:rPr>
                        <a:t>vit</a:t>
                      </a:r>
                      <a:r>
                        <a:rPr lang="it-IT" sz="2000" u="none" strike="noStrike" baseline="0" dirty="0" smtClean="0">
                          <a:latin typeface="+mn-lt"/>
                        </a:rPr>
                        <a:t>. K (1 </a:t>
                      </a:r>
                      <a:r>
                        <a:rPr lang="it-IT" sz="2000" u="none" strike="noStrike" baseline="0" dirty="0" err="1" smtClean="0">
                          <a:latin typeface="+mn-lt"/>
                        </a:rPr>
                        <a:t>fl</a:t>
                      </a:r>
                      <a:r>
                        <a:rPr lang="it-IT" sz="2000" u="none" strike="noStrike" baseline="0" dirty="0" smtClean="0">
                          <a:latin typeface="+mn-lt"/>
                        </a:rPr>
                        <a:t>) in 15-20’ e </a:t>
                      </a:r>
                      <a:r>
                        <a:rPr lang="it-IT" sz="2000" u="none" strike="noStrike" baseline="0" dirty="0" smtClean="0">
                          <a:latin typeface="+mn-lt"/>
                        </a:rPr>
                        <a:t>poi aggiustare </a:t>
                      </a:r>
                      <a:r>
                        <a:rPr lang="it-IT" sz="2000" u="none" strike="noStrike" baseline="0" dirty="0" smtClean="0">
                          <a:latin typeface="+mn-lt"/>
                        </a:rPr>
                        <a:t>la dose quando l’INR è noto</a:t>
                      </a:r>
                    </a:p>
                    <a:p>
                      <a:r>
                        <a:rPr lang="it-IT" sz="2000" b="1" i="0" u="none" strike="noStrike" baseline="0" dirty="0" smtClean="0">
                          <a:solidFill>
                            <a:srgbClr val="FF0000"/>
                          </a:solidFill>
                          <a:latin typeface="+mn-lt"/>
                        </a:rPr>
                        <a:t>INR conosciuto:</a:t>
                      </a:r>
                    </a:p>
                    <a:p>
                      <a:pPr marL="285750" indent="-285750">
                        <a:buFont typeface="Arial" panose="020B0604020202020204" pitchFamily="34" charset="0"/>
                        <a:buChar char="•"/>
                      </a:pPr>
                      <a:r>
                        <a:rPr lang="it-IT" sz="2000" b="1" i="0" u="none" strike="noStrike" baseline="0" dirty="0" smtClean="0">
                          <a:latin typeface="+mn-lt"/>
                        </a:rPr>
                        <a:t>INR 1,5-1,9: </a:t>
                      </a:r>
                      <a:r>
                        <a:rPr lang="it-IT" sz="2000" b="0" i="0" u="none" strike="noStrike" baseline="0" dirty="0" smtClean="0">
                          <a:latin typeface="+mn-lt"/>
                        </a:rPr>
                        <a:t>CCP 20 U/kg + </a:t>
                      </a:r>
                      <a:r>
                        <a:rPr lang="it-IT" sz="2000" b="0" i="0" u="none" strike="noStrike" baseline="0" dirty="0" err="1" smtClean="0">
                          <a:latin typeface="+mn-lt"/>
                        </a:rPr>
                        <a:t>vit</a:t>
                      </a:r>
                      <a:r>
                        <a:rPr lang="it-IT" sz="2000" b="0" i="0" u="none" strike="noStrike" baseline="0" dirty="0" smtClean="0">
                          <a:latin typeface="+mn-lt"/>
                        </a:rPr>
                        <a:t>. K (1 </a:t>
                      </a:r>
                      <a:r>
                        <a:rPr lang="it-IT" sz="2000" b="0" i="0" u="none" strike="noStrike" baseline="0" dirty="0" err="1" smtClean="0">
                          <a:latin typeface="+mn-lt"/>
                        </a:rPr>
                        <a:t>fl</a:t>
                      </a:r>
                      <a:r>
                        <a:rPr lang="it-IT" sz="2000" b="0" i="0" u="none" strike="noStrike" baseline="0" dirty="0" smtClean="0">
                          <a:latin typeface="+mn-lt"/>
                        </a:rPr>
                        <a:t>) in 15-20’</a:t>
                      </a:r>
                    </a:p>
                    <a:p>
                      <a:pPr marL="285750" indent="-285750">
                        <a:buFont typeface="Arial" panose="020B0604020202020204" pitchFamily="34" charset="0"/>
                        <a:buChar char="•"/>
                      </a:pPr>
                      <a:r>
                        <a:rPr lang="it-IT" sz="2000" b="1" i="0" u="none" strike="noStrike" baseline="0" dirty="0" smtClean="0">
                          <a:latin typeface="+mn-lt"/>
                        </a:rPr>
                        <a:t>INR 2-3,9: </a:t>
                      </a:r>
                      <a:r>
                        <a:rPr lang="it-IT" sz="2000" b="0" i="0" u="none" strike="noStrike" baseline="0" dirty="0" smtClean="0">
                          <a:latin typeface="+mn-lt"/>
                        </a:rPr>
                        <a:t>CCP 30 U/kg + </a:t>
                      </a:r>
                      <a:r>
                        <a:rPr lang="it-IT" sz="2000" b="0" i="0" u="none" strike="noStrike" baseline="0" dirty="0" err="1" smtClean="0">
                          <a:latin typeface="+mn-lt"/>
                        </a:rPr>
                        <a:t>vit</a:t>
                      </a:r>
                      <a:r>
                        <a:rPr lang="it-IT" sz="2000" b="0" i="0" u="none" strike="noStrike" baseline="0" dirty="0" smtClean="0">
                          <a:latin typeface="+mn-lt"/>
                        </a:rPr>
                        <a:t>. K (1 </a:t>
                      </a:r>
                      <a:r>
                        <a:rPr lang="it-IT" sz="2000" b="0" i="0" u="none" strike="noStrike" baseline="0" dirty="0" err="1" smtClean="0">
                          <a:latin typeface="+mn-lt"/>
                        </a:rPr>
                        <a:t>fl</a:t>
                      </a:r>
                      <a:r>
                        <a:rPr lang="it-IT" sz="2000" b="0" i="0" u="none" strike="noStrike" baseline="0" dirty="0" smtClean="0">
                          <a:latin typeface="+mn-lt"/>
                        </a:rPr>
                        <a:t>) in 15-20’</a:t>
                      </a:r>
                    </a:p>
                    <a:p>
                      <a:pPr marL="285750" indent="-285750">
                        <a:buFont typeface="Arial" panose="020B0604020202020204" pitchFamily="34" charset="0"/>
                        <a:buChar char="•"/>
                      </a:pPr>
                      <a:r>
                        <a:rPr lang="it-IT" sz="2000" b="1" i="0" u="none" strike="noStrike" baseline="0" dirty="0" smtClean="0">
                          <a:latin typeface="+mn-lt"/>
                        </a:rPr>
                        <a:t>INR 4-6: </a:t>
                      </a:r>
                      <a:r>
                        <a:rPr lang="it-IT" sz="2000" b="0" i="0" u="none" strike="noStrike" baseline="0" dirty="0" smtClean="0">
                          <a:latin typeface="+mn-lt"/>
                        </a:rPr>
                        <a:t>CCP 40 U/kg + </a:t>
                      </a:r>
                      <a:r>
                        <a:rPr lang="it-IT" sz="2000" b="0" i="0" u="none" strike="noStrike" baseline="0" dirty="0" err="1" smtClean="0">
                          <a:latin typeface="+mn-lt"/>
                        </a:rPr>
                        <a:t>vit</a:t>
                      </a:r>
                      <a:r>
                        <a:rPr lang="it-IT" sz="2000" b="0" i="0" u="none" strike="noStrike" baseline="0" dirty="0" smtClean="0">
                          <a:latin typeface="+mn-lt"/>
                        </a:rPr>
                        <a:t>. K (1 </a:t>
                      </a:r>
                      <a:r>
                        <a:rPr lang="it-IT" sz="2000" b="0" i="0" u="none" strike="noStrike" baseline="0" dirty="0" err="1" smtClean="0">
                          <a:latin typeface="+mn-lt"/>
                        </a:rPr>
                        <a:t>fl</a:t>
                      </a:r>
                      <a:r>
                        <a:rPr lang="it-IT" sz="2000" b="0" i="0" u="none" strike="noStrike" baseline="0" dirty="0" smtClean="0">
                          <a:latin typeface="+mn-lt"/>
                        </a:rPr>
                        <a:t>) in 15-20’</a:t>
                      </a:r>
                    </a:p>
                    <a:p>
                      <a:pPr marL="285750" indent="-285750">
                        <a:buFont typeface="Arial" panose="020B0604020202020204" pitchFamily="34" charset="0"/>
                        <a:buChar char="•"/>
                      </a:pPr>
                      <a:r>
                        <a:rPr lang="it-IT" sz="2000" b="1" i="0" u="none" strike="noStrike" baseline="0" dirty="0" smtClean="0">
                          <a:latin typeface="+mn-lt"/>
                        </a:rPr>
                        <a:t>INR &gt; 6: </a:t>
                      </a:r>
                      <a:r>
                        <a:rPr lang="it-IT" sz="2000" b="0" i="0" u="none" strike="noStrike" baseline="0" dirty="0" smtClean="0">
                          <a:latin typeface="+mn-lt"/>
                        </a:rPr>
                        <a:t>CCP 50 U/kg + </a:t>
                      </a:r>
                      <a:r>
                        <a:rPr lang="it-IT" sz="2000" b="0" i="0" u="none" strike="noStrike" baseline="0" dirty="0" err="1" smtClean="0">
                          <a:latin typeface="+mn-lt"/>
                        </a:rPr>
                        <a:t>vit</a:t>
                      </a:r>
                      <a:r>
                        <a:rPr lang="it-IT" sz="2000" b="0" i="0" u="none" strike="noStrike" baseline="0" dirty="0" smtClean="0">
                          <a:latin typeface="+mn-lt"/>
                        </a:rPr>
                        <a:t>. K (1 </a:t>
                      </a:r>
                      <a:r>
                        <a:rPr lang="it-IT" sz="2000" b="0" i="0" u="none" strike="noStrike" baseline="0" dirty="0" err="1" smtClean="0">
                          <a:latin typeface="+mn-lt"/>
                        </a:rPr>
                        <a:t>fl</a:t>
                      </a:r>
                      <a:r>
                        <a:rPr lang="it-IT" sz="2000" b="0" i="0" u="none" strike="noStrike" baseline="0" dirty="0" smtClean="0">
                          <a:latin typeface="+mn-lt"/>
                        </a:rPr>
                        <a:t>) in 15-20</a:t>
                      </a:r>
                    </a:p>
                  </a:txBody>
                  <a:tcPr/>
                </a:tc>
              </a:tr>
              <a:tr h="1019764">
                <a:tc>
                  <a:txBody>
                    <a:bodyPr/>
                    <a:lstStyle/>
                    <a:p>
                      <a:r>
                        <a:rPr lang="it-IT" sz="2000" b="1" i="0" u="none" strike="noStrike" baseline="0" dirty="0" smtClean="0">
                          <a:solidFill>
                            <a:srgbClr val="FF0000"/>
                          </a:solidFill>
                          <a:latin typeface="+mn-lt"/>
                        </a:rPr>
                        <a:t>Anti fattore X</a:t>
                      </a:r>
                    </a:p>
                    <a:p>
                      <a:r>
                        <a:rPr lang="it-IT" sz="2000" b="0" i="0" u="none" strike="noStrike" baseline="0" dirty="0" err="1" smtClean="0">
                          <a:latin typeface="+mn-lt"/>
                        </a:rPr>
                        <a:t>Rivaroxaban</a:t>
                      </a:r>
                      <a:r>
                        <a:rPr lang="it-IT" sz="2000" b="0" i="0" u="none" strike="noStrike" baseline="0" dirty="0" smtClean="0">
                          <a:latin typeface="+mn-lt"/>
                        </a:rPr>
                        <a:t>, </a:t>
                      </a:r>
                      <a:r>
                        <a:rPr lang="it-IT" sz="2000" b="0" i="0" u="none" strike="noStrike" baseline="0" dirty="0" err="1" smtClean="0">
                          <a:latin typeface="+mn-lt"/>
                        </a:rPr>
                        <a:t>Endoxaban</a:t>
                      </a:r>
                    </a:p>
                    <a:p>
                      <a:endParaRPr lang="it-IT" sz="2000" dirty="0">
                        <a:latin typeface="+mn-lt"/>
                      </a:endParaRPr>
                    </a:p>
                  </a:txBody>
                  <a:tcPr/>
                </a:tc>
                <a:tc>
                  <a:txBody>
                    <a:bodyPr/>
                    <a:lstStyle/>
                    <a:p>
                      <a:r>
                        <a:rPr lang="it-IT" sz="2000" b="0" i="0" u="none" strike="noStrike" kern="1200" baseline="0" dirty="0" smtClean="0">
                          <a:solidFill>
                            <a:schemeClr val="tx1"/>
                          </a:solidFill>
                          <a:latin typeface="+mn-lt"/>
                          <a:ea typeface="+mn-ea"/>
                          <a:cs typeface="+mn-cs"/>
                        </a:rPr>
                        <a:t>CCP 25-50 U/kg</a:t>
                      </a:r>
                      <a:endParaRPr lang="it-IT" sz="2000" dirty="0">
                        <a:latin typeface="+mn-lt"/>
                      </a:endParaRPr>
                    </a:p>
                  </a:txBody>
                  <a:tcPr/>
                </a:tc>
              </a:tr>
              <a:tr h="889656">
                <a:tc>
                  <a:txBody>
                    <a:bodyPr/>
                    <a:lstStyle/>
                    <a:p>
                      <a:r>
                        <a:rPr lang="it-IT" sz="2000" b="1" i="0" u="none" strike="noStrike" baseline="0" dirty="0" smtClean="0">
                          <a:solidFill>
                            <a:srgbClr val="FF0000"/>
                          </a:solidFill>
                          <a:latin typeface="+mn-lt"/>
                        </a:rPr>
                        <a:t>Antitrombina</a:t>
                      </a:r>
                    </a:p>
                    <a:p>
                      <a:r>
                        <a:rPr lang="it-IT" sz="2000" b="0" i="0" u="none" strike="noStrike" baseline="0" dirty="0" err="1" smtClean="0">
                          <a:latin typeface="+mn-lt"/>
                        </a:rPr>
                        <a:t>Dabigatran</a:t>
                      </a:r>
                      <a:endParaRPr lang="it-IT" sz="2000" b="0" i="0" u="none" strike="noStrike" baseline="0" dirty="0" smtClean="0">
                        <a:latin typeface="+mn-lt"/>
                      </a:endParaRPr>
                    </a:p>
                  </a:txBody>
                  <a:tcPr/>
                </a:tc>
                <a:tc>
                  <a:txBody>
                    <a:bodyPr/>
                    <a:lstStyle/>
                    <a:p>
                      <a:r>
                        <a:rPr lang="it-IT" sz="2000" b="0" i="0" u="none" strike="noStrike" kern="1200" baseline="0" dirty="0" smtClean="0">
                          <a:solidFill>
                            <a:schemeClr val="tx1"/>
                          </a:solidFill>
                          <a:latin typeface="+mn-lt"/>
                          <a:ea typeface="+mn-ea"/>
                          <a:cs typeface="+mn-cs"/>
                        </a:rPr>
                        <a:t>Considera il trattamento dialitico</a:t>
                      </a:r>
                      <a:endParaRPr lang="it-IT" sz="2000" dirty="0">
                        <a:latin typeface="+mn-lt"/>
                      </a:endParaRPr>
                    </a:p>
                  </a:txBody>
                  <a:tcPr/>
                </a:tc>
              </a:tr>
              <a:tr h="1019764">
                <a:tc>
                  <a:txBody>
                    <a:bodyPr/>
                    <a:lstStyle/>
                    <a:p>
                      <a:r>
                        <a:rPr lang="it-IT" sz="2000" b="1" i="0" u="none" strike="noStrike" baseline="0" dirty="0" smtClean="0">
                          <a:solidFill>
                            <a:srgbClr val="FF0000"/>
                          </a:solidFill>
                          <a:latin typeface="+mn-lt"/>
                        </a:rPr>
                        <a:t>Antiaggreganti</a:t>
                      </a:r>
                    </a:p>
                    <a:p>
                      <a:r>
                        <a:rPr lang="it-IT" sz="2000" b="0" i="0" u="none" strike="noStrike" baseline="0" dirty="0" err="1" smtClean="0">
                          <a:latin typeface="+mn-lt"/>
                        </a:rPr>
                        <a:t>Clopidogrel</a:t>
                      </a:r>
                      <a:r>
                        <a:rPr lang="it-IT" sz="2000" b="0" i="0" u="none" strike="noStrike" baseline="0" dirty="0" smtClean="0">
                          <a:latin typeface="+mn-lt"/>
                        </a:rPr>
                        <a:t>, </a:t>
                      </a:r>
                      <a:r>
                        <a:rPr lang="it-IT" sz="2000" b="0" i="0" u="none" strike="noStrike" baseline="0" dirty="0" err="1" smtClean="0">
                          <a:latin typeface="+mn-lt"/>
                        </a:rPr>
                        <a:t>Prasugrel</a:t>
                      </a:r>
                      <a:r>
                        <a:rPr lang="it-IT" sz="2000" b="0" i="0" u="none" strike="noStrike" baseline="0" dirty="0" smtClean="0">
                          <a:latin typeface="+mn-lt"/>
                        </a:rPr>
                        <a:t>, </a:t>
                      </a:r>
                      <a:r>
                        <a:rPr lang="it-IT" sz="2000" b="0" i="0" u="none" strike="noStrike" baseline="0" dirty="0" err="1" smtClean="0">
                          <a:latin typeface="+mn-lt"/>
                        </a:rPr>
                        <a:t>Ticlopidina</a:t>
                      </a:r>
                      <a:endParaRPr lang="it-IT" sz="2000" b="0" i="0" u="none" strike="noStrike" baseline="0" dirty="0" smtClean="0">
                        <a:latin typeface="+mn-lt"/>
                      </a:endParaRPr>
                    </a:p>
                    <a:p>
                      <a:r>
                        <a:rPr lang="it-IT" sz="2000" b="0" i="0" u="none" strike="noStrike" baseline="0" dirty="0" smtClean="0">
                          <a:latin typeface="+mn-lt"/>
                        </a:rPr>
                        <a:t>ASA</a:t>
                      </a:r>
                    </a:p>
                  </a:txBody>
                  <a:tcPr/>
                </a:tc>
                <a:tc>
                  <a:txBody>
                    <a:bodyPr/>
                    <a:lstStyle/>
                    <a:p>
                      <a:r>
                        <a:rPr lang="it-IT" sz="2000" b="0" i="0" u="none" strike="noStrike" baseline="0" dirty="0" smtClean="0">
                          <a:latin typeface="+mn-lt"/>
                        </a:rPr>
                        <a:t>2 concentrati di PTL   (out of </a:t>
                      </a:r>
                      <a:r>
                        <a:rPr lang="it-IT" sz="2000" b="0" i="0" u="none" strike="noStrike" baseline="0" dirty="0" err="1" smtClean="0">
                          <a:latin typeface="+mn-lt"/>
                        </a:rPr>
                        <a:t>label</a:t>
                      </a:r>
                      <a:r>
                        <a:rPr lang="it-IT" sz="2000" b="0" i="0" u="none" strike="noStrike" baseline="0" dirty="0" smtClean="0">
                          <a:latin typeface="+mn-lt"/>
                        </a:rPr>
                        <a:t>)</a:t>
                      </a:r>
                    </a:p>
                    <a:p>
                      <a:r>
                        <a:rPr lang="it-IT" sz="2000" b="0" i="0" u="none" strike="noStrike" baseline="0" dirty="0" smtClean="0">
                          <a:latin typeface="+mn-lt"/>
                        </a:rPr>
                        <a:t>1 concentrato di PTL  (out of </a:t>
                      </a:r>
                      <a:r>
                        <a:rPr lang="it-IT" sz="2000" b="0" i="0" u="none" strike="noStrike" baseline="0" dirty="0" err="1" smtClean="0">
                          <a:latin typeface="+mn-lt"/>
                        </a:rPr>
                        <a:t>label</a:t>
                      </a:r>
                      <a:r>
                        <a:rPr lang="it-IT" sz="2000" b="0" i="0" u="none" strike="noStrike" baseline="0" dirty="0" smtClean="0">
                          <a:latin typeface="+mn-lt"/>
                        </a:rPr>
                        <a:t>)</a:t>
                      </a:r>
                      <a:endParaRPr lang="it-IT" sz="2000" dirty="0">
                        <a:latin typeface="+mn-lt"/>
                      </a:endParaRPr>
                    </a:p>
                  </a:txBody>
                  <a:tcPr/>
                </a:tc>
              </a:tr>
            </a:tbl>
          </a:graphicData>
        </a:graphic>
      </p:graphicFrame>
      <p:sp>
        <p:nvSpPr>
          <p:cNvPr id="4" name="Rettangolo 3"/>
          <p:cNvSpPr/>
          <p:nvPr/>
        </p:nvSpPr>
        <p:spPr>
          <a:xfrm>
            <a:off x="1630680" y="0"/>
            <a:ext cx="10561319" cy="954107"/>
          </a:xfrm>
          <a:prstGeom prst="rect">
            <a:avLst/>
          </a:prstGeom>
        </p:spPr>
        <p:txBody>
          <a:bodyPr wrap="square">
            <a:spAutoFit/>
          </a:bodyPr>
          <a:lstStyle/>
          <a:p>
            <a:pPr algn="ctr"/>
            <a:r>
              <a:rPr lang="it-IT" sz="2800" b="1" i="0" u="none" strike="noStrike" baseline="0" dirty="0" smtClean="0">
                <a:solidFill>
                  <a:srgbClr val="FF0000"/>
                </a:solidFill>
                <a:latin typeface="Arial" panose="020B0604020202020204" pitchFamily="34" charset="0"/>
              </a:rPr>
              <a:t>REVERSE</a:t>
            </a:r>
            <a:r>
              <a:rPr lang="it-IT" sz="2800" b="1" i="0" u="none" strike="noStrike" dirty="0" smtClean="0">
                <a:solidFill>
                  <a:srgbClr val="FF0000"/>
                </a:solidFill>
                <a:latin typeface="Arial" panose="020B0604020202020204" pitchFamily="34" charset="0"/>
              </a:rPr>
              <a:t> </a:t>
            </a:r>
            <a:r>
              <a:rPr lang="it-IT" sz="2800" b="1" dirty="0">
                <a:solidFill>
                  <a:srgbClr val="FF0000"/>
                </a:solidFill>
                <a:latin typeface="Arial" panose="020B0604020202020204" pitchFamily="34" charset="0"/>
              </a:rPr>
              <a:t>D</a:t>
            </a:r>
            <a:r>
              <a:rPr lang="it-IT" sz="2800" b="1" i="0" u="none" strike="noStrike" baseline="0" dirty="0" smtClean="0">
                <a:solidFill>
                  <a:srgbClr val="FF0000"/>
                </a:solidFill>
                <a:latin typeface="Arial" panose="020B0604020202020204" pitchFamily="34" charset="0"/>
              </a:rPr>
              <a:t>ELLA COAGULAZIONE NELLE EMORRAGIE CRITICHE </a:t>
            </a:r>
            <a:endParaRPr lang="it-IT" sz="2800" b="1" dirty="0">
              <a:solidFill>
                <a:srgbClr val="FF0000"/>
              </a:solidFill>
            </a:endParaRPr>
          </a:p>
        </p:txBody>
      </p:sp>
      <p:sp>
        <p:nvSpPr>
          <p:cNvPr id="5" name="Rettangolo 4"/>
          <p:cNvSpPr/>
          <p:nvPr/>
        </p:nvSpPr>
        <p:spPr>
          <a:xfrm>
            <a:off x="157656" y="204953"/>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1103729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762875"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1525" y="4124325"/>
            <a:ext cx="761047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7762875" y="48480"/>
            <a:ext cx="4429125" cy="3477875"/>
          </a:xfrm>
          <a:prstGeom prst="rect">
            <a:avLst/>
          </a:prstGeom>
        </p:spPr>
        <p:txBody>
          <a:bodyPr wrap="square">
            <a:spAutoFit/>
          </a:bodyPr>
          <a:lstStyle/>
          <a:p>
            <a:pPr marL="285750" indent="-285750">
              <a:buFont typeface="Arial" pitchFamily="34" charset="0"/>
              <a:buChar char="•"/>
            </a:pPr>
            <a:r>
              <a:rPr lang="it-IT" sz="2000" b="1" dirty="0">
                <a:solidFill>
                  <a:srgbClr val="FF0000"/>
                </a:solidFill>
              </a:rPr>
              <a:t>CENTRO TRAUMI DI ALTA </a:t>
            </a:r>
            <a:endParaRPr lang="it-IT" sz="2000" b="1" dirty="0" smtClean="0">
              <a:solidFill>
                <a:srgbClr val="FF0000"/>
              </a:solidFill>
            </a:endParaRPr>
          </a:p>
          <a:p>
            <a:r>
              <a:rPr lang="it-IT" sz="2000" b="1" dirty="0" smtClean="0">
                <a:solidFill>
                  <a:srgbClr val="FF0000"/>
                </a:solidFill>
              </a:rPr>
              <a:t>     SPECIALIZZAZIONE  </a:t>
            </a:r>
            <a:r>
              <a:rPr lang="it-IT" sz="2000" b="1" dirty="0">
                <a:solidFill>
                  <a:srgbClr val="FF0000"/>
                </a:solidFill>
              </a:rPr>
              <a:t>(CTS</a:t>
            </a:r>
            <a:r>
              <a:rPr lang="it-IT" sz="2000" b="1" dirty="0" smtClean="0">
                <a:solidFill>
                  <a:srgbClr val="FF0000"/>
                </a:solidFill>
              </a:rPr>
              <a:t>)</a:t>
            </a:r>
            <a:endParaRPr lang="it-IT" sz="2000" b="1" dirty="0">
              <a:solidFill>
                <a:srgbClr val="FF0000"/>
              </a:solidFill>
            </a:endParaRPr>
          </a:p>
          <a:p>
            <a:pPr marL="285750" indent="-285750">
              <a:buFont typeface="Arial" pitchFamily="34" charset="0"/>
              <a:buChar char="•"/>
            </a:pPr>
            <a:r>
              <a:rPr lang="it-IT" sz="2000" b="1" dirty="0">
                <a:solidFill>
                  <a:srgbClr val="FF0000"/>
                </a:solidFill>
              </a:rPr>
              <a:t>CENTRO TRAUMI DI ZONA  (CTZ</a:t>
            </a:r>
            <a:r>
              <a:rPr lang="it-IT" sz="2000" b="1" dirty="0" smtClean="0">
                <a:solidFill>
                  <a:srgbClr val="FF0000"/>
                </a:solidFill>
              </a:rPr>
              <a:t>)</a:t>
            </a:r>
            <a:endParaRPr lang="it-IT" sz="2000" b="1" dirty="0">
              <a:solidFill>
                <a:srgbClr val="FF0000"/>
              </a:solidFill>
            </a:endParaRPr>
          </a:p>
          <a:p>
            <a:pPr marL="285750" indent="-285750">
              <a:buFont typeface="Arial" pitchFamily="34" charset="0"/>
              <a:buChar char="•"/>
            </a:pPr>
            <a:r>
              <a:rPr lang="it-IT" sz="2000" b="1" dirty="0">
                <a:solidFill>
                  <a:srgbClr val="FF0000"/>
                </a:solidFill>
              </a:rPr>
              <a:t>PRESIDIO DI PRONTO SOCCORSO PER TRAUMI  (PST</a:t>
            </a:r>
            <a:r>
              <a:rPr lang="it-IT" sz="2000" b="1" dirty="0" smtClean="0">
                <a:solidFill>
                  <a:srgbClr val="FF0000"/>
                </a:solidFill>
              </a:rPr>
              <a:t>)</a:t>
            </a:r>
            <a:endParaRPr lang="it-IT" sz="2000" b="1" dirty="0">
              <a:solidFill>
                <a:srgbClr val="FF0000"/>
              </a:solidFill>
            </a:endParaRPr>
          </a:p>
          <a:p>
            <a:pPr marL="285750" indent="-285750">
              <a:buFont typeface="Arial" pitchFamily="34" charset="0"/>
              <a:buChar char="•"/>
            </a:pPr>
            <a:r>
              <a:rPr lang="it-IT" sz="2000" b="1" dirty="0">
                <a:solidFill>
                  <a:srgbClr val="FF0000"/>
                </a:solidFill>
              </a:rPr>
              <a:t>UNITA’ RIABILITATIVA AD ALTA SPECIALIZZAZIONE  (USU,CENTRI PER GCLA</a:t>
            </a:r>
            <a:r>
              <a:rPr lang="it-IT" sz="2000" b="1" dirty="0" smtClean="0">
                <a:solidFill>
                  <a:srgbClr val="FF0000"/>
                </a:solidFill>
              </a:rPr>
              <a:t>)</a:t>
            </a:r>
          </a:p>
          <a:p>
            <a:pPr marL="285750" indent="-285750">
              <a:buFont typeface="Arial" pitchFamily="34" charset="0"/>
              <a:buChar char="•"/>
            </a:pPr>
            <a:r>
              <a:rPr lang="it-IT" sz="2000" b="1" dirty="0" smtClean="0">
                <a:solidFill>
                  <a:srgbClr val="FF0000"/>
                </a:solidFill>
              </a:rPr>
              <a:t>UNITA’ DI MEDICINA RIABILITATIVA</a:t>
            </a:r>
            <a:endParaRPr lang="it-IT" sz="2000" b="1" dirty="0">
              <a:solidFill>
                <a:srgbClr val="FF0000"/>
              </a:solidFill>
            </a:endParaRPr>
          </a:p>
          <a:p>
            <a:pPr marL="285750" indent="-285750">
              <a:buFont typeface="Arial" pitchFamily="34" charset="0"/>
              <a:buChar char="•"/>
            </a:pPr>
            <a:r>
              <a:rPr lang="it-IT" sz="2000" b="1" dirty="0" smtClean="0">
                <a:solidFill>
                  <a:srgbClr val="FF0000"/>
                </a:solidFill>
              </a:rPr>
              <a:t>UNITA‘ TERRITORIALI</a:t>
            </a:r>
            <a:endParaRPr lang="it-IT" sz="2000" b="1" dirty="0">
              <a:solidFill>
                <a:srgbClr val="FF0000"/>
              </a:solidFill>
            </a:endParaRPr>
          </a:p>
        </p:txBody>
      </p:sp>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7762874"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7762874" cy="412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4501" y="3824287"/>
            <a:ext cx="6667499"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39" y="4038599"/>
            <a:ext cx="555307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5250" y="2563318"/>
            <a:ext cx="4476750" cy="126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17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ppt_x"/>
                                          </p:val>
                                        </p:tav>
                                        <p:tav tm="100000">
                                          <p:val>
                                            <p:strVal val="#ppt_x"/>
                                          </p:val>
                                        </p:tav>
                                      </p:tavLst>
                                    </p:anim>
                                    <p:anim calcmode="lin" valueType="num">
                                      <p:cBhvr additive="base">
                                        <p:cTn id="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5"/>
                                        </p:tgtEl>
                                        <p:attrNameLst>
                                          <p:attrName>style.visibility</p:attrName>
                                        </p:attrNameLst>
                                      </p:cBhvr>
                                      <p:to>
                                        <p:strVal val="visible"/>
                                      </p:to>
                                    </p:set>
                                    <p:anim calcmode="lin" valueType="num">
                                      <p:cBhvr additive="base">
                                        <p:cTn id="13" dur="500" fill="hold"/>
                                        <p:tgtEl>
                                          <p:spTgt spid="10245"/>
                                        </p:tgtEl>
                                        <p:attrNameLst>
                                          <p:attrName>ppt_x</p:attrName>
                                        </p:attrNameLst>
                                      </p:cBhvr>
                                      <p:tavLst>
                                        <p:tav tm="0">
                                          <p:val>
                                            <p:strVal val="#ppt_x"/>
                                          </p:val>
                                        </p:tav>
                                        <p:tav tm="100000">
                                          <p:val>
                                            <p:strVal val="#ppt_x"/>
                                          </p:val>
                                        </p:tav>
                                      </p:tavLst>
                                    </p:anim>
                                    <p:anim calcmode="lin" valueType="num">
                                      <p:cBhvr additive="base">
                                        <p:cTn id="14"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46"/>
                                        </p:tgtEl>
                                        <p:attrNameLst>
                                          <p:attrName>style.visibility</p:attrName>
                                        </p:attrNameLst>
                                      </p:cBhvr>
                                      <p:to>
                                        <p:strVal val="visible"/>
                                      </p:to>
                                    </p:set>
                                    <p:anim calcmode="lin" valueType="num">
                                      <p:cBhvr additive="base">
                                        <p:cTn id="19" dur="500" fill="hold"/>
                                        <p:tgtEl>
                                          <p:spTgt spid="10246"/>
                                        </p:tgtEl>
                                        <p:attrNameLst>
                                          <p:attrName>ppt_x</p:attrName>
                                        </p:attrNameLst>
                                      </p:cBhvr>
                                      <p:tavLst>
                                        <p:tav tm="0">
                                          <p:val>
                                            <p:strVal val="#ppt_x"/>
                                          </p:val>
                                        </p:tav>
                                        <p:tav tm="100000">
                                          <p:val>
                                            <p:strVal val="#ppt_x"/>
                                          </p:val>
                                        </p:tav>
                                      </p:tavLst>
                                    </p:anim>
                                    <p:anim calcmode="lin" valueType="num">
                                      <p:cBhvr additive="base">
                                        <p:cTn id="20"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49"/>
                                        </p:tgtEl>
                                        <p:attrNameLst>
                                          <p:attrName>style.visibility</p:attrName>
                                        </p:attrNameLst>
                                      </p:cBhvr>
                                      <p:to>
                                        <p:strVal val="visible"/>
                                      </p:to>
                                    </p:set>
                                    <p:anim calcmode="lin" valueType="num">
                                      <p:cBhvr additive="base">
                                        <p:cTn id="31" dur="500" fill="hold"/>
                                        <p:tgtEl>
                                          <p:spTgt spid="10249"/>
                                        </p:tgtEl>
                                        <p:attrNameLst>
                                          <p:attrName>ppt_x</p:attrName>
                                        </p:attrNameLst>
                                      </p:cBhvr>
                                      <p:tavLst>
                                        <p:tav tm="0">
                                          <p:val>
                                            <p:strVal val="#ppt_x"/>
                                          </p:val>
                                        </p:tav>
                                        <p:tav tm="100000">
                                          <p:val>
                                            <p:strVal val="#ppt_x"/>
                                          </p:val>
                                        </p:tav>
                                      </p:tavLst>
                                    </p:anim>
                                    <p:anim calcmode="lin" valueType="num">
                                      <p:cBhvr additive="base">
                                        <p:cTn id="32" dur="500" fill="hold"/>
                                        <p:tgtEl>
                                          <p:spTgt spid="102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434207" y="222337"/>
            <a:ext cx="10018713" cy="1349789"/>
          </a:xfrm>
        </p:spPr>
        <p:txBody>
          <a:bodyPr/>
          <a:lstStyle/>
          <a:p>
            <a:pPr algn="ctr" eaLnBrk="1" hangingPunct="1"/>
            <a:r>
              <a:rPr lang="it-IT" altLang="it-IT" sz="3200" b="1" dirty="0" smtClean="0">
                <a:solidFill>
                  <a:srgbClr val="FF0000"/>
                </a:solidFill>
                <a:latin typeface="Comic Sans MS" panose="030F0702030302020204" pitchFamily="66" charset="0"/>
              </a:rPr>
              <a:t>DISABILITY</a:t>
            </a:r>
            <a:r>
              <a:rPr lang="it-IT" altLang="it-IT" sz="3200" b="1" dirty="0">
                <a:solidFill>
                  <a:srgbClr val="FF0000"/>
                </a:solidFill>
                <a:latin typeface="Comic Sans MS" panose="030F0702030302020204" pitchFamily="66" charset="0"/>
              </a:rPr>
              <a:t/>
            </a:r>
            <a:br>
              <a:rPr lang="it-IT" altLang="it-IT" sz="3200" b="1" dirty="0">
                <a:solidFill>
                  <a:srgbClr val="FF0000"/>
                </a:solidFill>
                <a:latin typeface="Comic Sans MS" panose="030F0702030302020204" pitchFamily="66" charset="0"/>
              </a:rPr>
            </a:br>
            <a:r>
              <a:rPr lang="it-IT" altLang="it-IT" sz="3200" b="1" dirty="0">
                <a:solidFill>
                  <a:srgbClr val="FF0000"/>
                </a:solidFill>
                <a:latin typeface="Comic Sans MS" panose="030F0702030302020204" pitchFamily="66" charset="0"/>
              </a:rPr>
              <a:t> valutazione dello stato neurologico</a:t>
            </a:r>
          </a:p>
        </p:txBody>
      </p:sp>
      <p:sp>
        <p:nvSpPr>
          <p:cNvPr id="101379" name="Rectangle 3"/>
          <p:cNvSpPr>
            <a:spLocks noGrp="1" noChangeArrowheads="1"/>
          </p:cNvSpPr>
          <p:nvPr>
            <p:ph sz="half" idx="1"/>
          </p:nvPr>
        </p:nvSpPr>
        <p:spPr>
          <a:xfrm>
            <a:off x="1493219" y="1299411"/>
            <a:ext cx="4895055" cy="5163799"/>
          </a:xfrm>
        </p:spPr>
        <p:txBody>
          <a:bodyPr>
            <a:normAutofit fontScale="92500"/>
          </a:bodyPr>
          <a:lstStyle/>
          <a:p>
            <a:pPr marL="514350" indent="-514350">
              <a:lnSpc>
                <a:spcPct val="90000"/>
              </a:lnSpc>
              <a:buFont typeface="+mj-lt"/>
              <a:buAutoNum type="arabicPeriod"/>
            </a:pPr>
            <a:r>
              <a:rPr lang="it-IT" altLang="it-IT" sz="2800" b="1" dirty="0" smtClean="0"/>
              <a:t>effettuare il GCS</a:t>
            </a:r>
          </a:p>
          <a:p>
            <a:pPr marL="514350" indent="-514350">
              <a:lnSpc>
                <a:spcPct val="90000"/>
              </a:lnSpc>
              <a:buFont typeface="+mj-lt"/>
              <a:buAutoNum type="arabicPeriod"/>
            </a:pPr>
            <a:r>
              <a:rPr lang="it-IT" altLang="it-IT" sz="2800" b="1" dirty="0"/>
              <a:t>v</a:t>
            </a:r>
            <a:r>
              <a:rPr lang="it-IT" altLang="it-IT" sz="2800" b="1" dirty="0" smtClean="0"/>
              <a:t>alutare il diametro pupillare e ricercare i segni di lato</a:t>
            </a:r>
          </a:p>
          <a:p>
            <a:pPr marL="514350" indent="-514350">
              <a:lnSpc>
                <a:spcPct val="90000"/>
              </a:lnSpc>
              <a:buFont typeface="+mj-lt"/>
              <a:buAutoNum type="arabicPeriod"/>
            </a:pPr>
            <a:r>
              <a:rPr lang="it-IT" altLang="it-IT" sz="2800" b="1" dirty="0"/>
              <a:t>s</a:t>
            </a:r>
            <a:r>
              <a:rPr lang="it-IT" altLang="it-IT" sz="2800" b="1" dirty="0" smtClean="0"/>
              <a:t>tato di coscienza alterato = riduzione                                   dell’ossigenazione cerebrale (ipossia, </a:t>
            </a:r>
            <a:r>
              <a:rPr lang="it-IT" altLang="it-IT" sz="2800" b="1" dirty="0" err="1" smtClean="0"/>
              <a:t>ipoperfusione</a:t>
            </a:r>
            <a:r>
              <a:rPr lang="it-IT" altLang="it-IT" sz="2800" b="1" dirty="0" smtClean="0"/>
              <a:t>), ipotermia, lesione del SNC, sovradosaggio di droghe alcool o squilibrio </a:t>
            </a:r>
            <a:r>
              <a:rPr lang="it-IT" altLang="it-IT" sz="2800" b="1" dirty="0" smtClean="0"/>
              <a:t>metabolico, diabete</a:t>
            </a:r>
            <a:r>
              <a:rPr lang="it-IT" altLang="it-IT" sz="2800" b="1" dirty="0" smtClean="0"/>
              <a:t>, ammonio, </a:t>
            </a:r>
            <a:r>
              <a:rPr lang="it-IT" altLang="it-IT" sz="2800" b="1" dirty="0" err="1" smtClean="0"/>
              <a:t>ecc</a:t>
            </a:r>
            <a:r>
              <a:rPr lang="it-IT" altLang="it-IT" sz="3200" b="1" dirty="0" smtClean="0">
                <a:solidFill>
                  <a:schemeClr val="bg2"/>
                </a:solidFill>
              </a:rPr>
              <a:t>)</a:t>
            </a:r>
          </a:p>
          <a:p>
            <a:pPr marL="0" indent="0">
              <a:lnSpc>
                <a:spcPct val="90000"/>
              </a:lnSpc>
              <a:buNone/>
            </a:pPr>
            <a:r>
              <a:rPr lang="it-IT" altLang="it-IT" b="1" dirty="0" smtClean="0"/>
              <a:t> </a:t>
            </a:r>
          </a:p>
        </p:txBody>
      </p:sp>
      <p:sp>
        <p:nvSpPr>
          <p:cNvPr id="5" name="Rettangolo 4"/>
          <p:cNvSpPr/>
          <p:nvPr/>
        </p:nvSpPr>
        <p:spPr>
          <a:xfrm>
            <a:off x="189490" y="14330"/>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smtClean="0">
                <a:solidFill>
                  <a:srgbClr val="FF0000"/>
                </a:solidFill>
                <a:latin typeface="Calibri" panose="020F0502020204030204" pitchFamily="34" charset="0"/>
              </a:rPr>
              <a:t>D</a:t>
            </a:r>
            <a:endParaRPr lang="it-IT" altLang="it-IT" sz="4400" dirty="0">
              <a:solidFill>
                <a:srgbClr val="FF0000"/>
              </a:solidFill>
              <a:latin typeface="Arial" panose="020B0604020202020204" pitchFamily="34" charset="0"/>
            </a:endParaRPr>
          </a:p>
        </p:txBody>
      </p:sp>
      <p:pic>
        <p:nvPicPr>
          <p:cNvPr id="8" name="Picture 1"/>
          <p:cNvPicPr>
            <a:picLocks noGrp="1" noChangeAspect="1" noChangeArrowheads="1"/>
          </p:cNvPicPr>
          <p:nvPr>
            <p:ph sz="half" idx="2"/>
          </p:nvPr>
        </p:nvPicPr>
        <p:blipFill>
          <a:blip r:embed="rId3" cstate="print"/>
          <a:srcRect/>
          <a:stretch>
            <a:fillRect/>
          </a:stretch>
        </p:blipFill>
        <p:spPr bwMode="auto">
          <a:xfrm>
            <a:off x="6388274" y="1299411"/>
            <a:ext cx="5549030" cy="5076337"/>
          </a:xfrm>
          <a:prstGeom prst="rect">
            <a:avLst/>
          </a:prstGeom>
          <a:noFill/>
          <a:ln w="9525">
            <a:noFill/>
            <a:miter lim="800000"/>
            <a:headEnd/>
            <a:tailEnd/>
          </a:ln>
        </p:spPr>
      </p:pic>
    </p:spTree>
    <p:extLst>
      <p:ext uri="{BB962C8B-B14F-4D97-AF65-F5344CB8AC3E}">
        <p14:creationId xmlns:p14="http://schemas.microsoft.com/office/powerpoint/2010/main" val="257189722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2808514" y="0"/>
            <a:ext cx="9383486" cy="6858000"/>
          </a:xfrm>
          <a:prstGeom prst="rect">
            <a:avLst/>
          </a:prstGeom>
        </p:spPr>
      </p:pic>
      <p:sp>
        <p:nvSpPr>
          <p:cNvPr id="4" name="Rettangolo 3"/>
          <p:cNvSpPr/>
          <p:nvPr/>
        </p:nvSpPr>
        <p:spPr>
          <a:xfrm>
            <a:off x="189490" y="14330"/>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E</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8682175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3048000" y="0"/>
            <a:ext cx="9144000" cy="7010400"/>
          </a:xfrm>
          <a:prstGeom prst="rect">
            <a:avLst/>
          </a:prstGeom>
        </p:spPr>
      </p:pic>
      <p:sp>
        <p:nvSpPr>
          <p:cNvPr id="3" name="Rettangolo 2"/>
          <p:cNvSpPr/>
          <p:nvPr/>
        </p:nvSpPr>
        <p:spPr>
          <a:xfrm>
            <a:off x="189490" y="14330"/>
            <a:ext cx="409903"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E</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198897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1" y="-829340"/>
            <a:ext cx="10018713" cy="2658141"/>
          </a:xfrm>
        </p:spPr>
        <p:txBody>
          <a:bodyPr/>
          <a:lstStyle/>
          <a:p>
            <a:r>
              <a:rPr lang="it-IT" b="1" dirty="0" smtClean="0">
                <a:solidFill>
                  <a:srgbClr val="FF0000"/>
                </a:solidFill>
              </a:rPr>
              <a:t>VALUTAZIONE TESTA-PIEDI</a:t>
            </a:r>
            <a:endParaRPr lang="it-IT" b="1" dirty="0">
              <a:solidFill>
                <a:srgbClr val="FF0000"/>
              </a:solidFill>
            </a:endParaRPr>
          </a:p>
        </p:txBody>
      </p:sp>
      <p:pic>
        <p:nvPicPr>
          <p:cNvPr id="4" name="Segnaposto contenuto 3"/>
          <p:cNvPicPr>
            <a:picLocks noGrp="1" noChangeAspect="1"/>
          </p:cNvPicPr>
          <p:nvPr>
            <p:ph idx="1"/>
          </p:nvPr>
        </p:nvPicPr>
        <p:blipFill>
          <a:blip r:embed="rId2" cstate="print"/>
          <a:stretch>
            <a:fillRect/>
          </a:stretch>
        </p:blipFill>
        <p:spPr>
          <a:xfrm>
            <a:off x="1484311" y="731874"/>
            <a:ext cx="10707689" cy="4828953"/>
          </a:xfrm>
          <a:prstGeom prst="rect">
            <a:avLst/>
          </a:prstGeom>
        </p:spPr>
      </p:pic>
      <p:pic>
        <p:nvPicPr>
          <p:cNvPr id="5" name="Immagine 4"/>
          <p:cNvPicPr>
            <a:picLocks noChangeAspect="1"/>
          </p:cNvPicPr>
          <p:nvPr/>
        </p:nvPicPr>
        <p:blipFill>
          <a:blip r:embed="rId3" cstate="print"/>
          <a:stretch>
            <a:fillRect/>
          </a:stretch>
        </p:blipFill>
        <p:spPr>
          <a:xfrm>
            <a:off x="1484311" y="5528928"/>
            <a:ext cx="10707689" cy="1171575"/>
          </a:xfrm>
          <a:prstGeom prst="rect">
            <a:avLst/>
          </a:prstGeom>
        </p:spPr>
      </p:pic>
      <p:sp>
        <p:nvSpPr>
          <p:cNvPr id="6" name="Rettangolo 5"/>
          <p:cNvSpPr/>
          <p:nvPr/>
        </p:nvSpPr>
        <p:spPr>
          <a:xfrm>
            <a:off x="0" y="0"/>
            <a:ext cx="1111347" cy="523220"/>
          </a:xfrm>
          <a:prstGeom prst="rect">
            <a:avLst/>
          </a:prstGeom>
        </p:spPr>
        <p:txBody>
          <a:bodyPr wrap="square">
            <a:spAutoFit/>
          </a:bodyPr>
          <a:lstStyle/>
          <a:p>
            <a:r>
              <a:rPr lang="it-IT" sz="2800" b="1" dirty="0" smtClean="0">
                <a:solidFill>
                  <a:srgbClr val="FF0000"/>
                </a:solidFill>
                <a:latin typeface="Corbel" pitchFamily="34" charset="0"/>
              </a:rPr>
              <a:t>ATLS</a:t>
            </a:r>
            <a:endParaRPr lang="it-IT" sz="2800" b="1" dirty="0">
              <a:solidFill>
                <a:srgbClr val="FF0000"/>
              </a:solidFill>
              <a:latin typeface="Corbel" pitchFamily="34" charset="0"/>
            </a:endParaRPr>
          </a:p>
        </p:txBody>
      </p:sp>
    </p:spTree>
    <p:extLst>
      <p:ext uri="{BB962C8B-B14F-4D97-AF65-F5344CB8AC3E}">
        <p14:creationId xmlns:p14="http://schemas.microsoft.com/office/powerpoint/2010/main" val="30843289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1531090" y="-33923"/>
            <a:ext cx="10660910" cy="3461657"/>
          </a:xfrm>
          <a:prstGeom prst="rect">
            <a:avLst/>
          </a:prstGeom>
        </p:spPr>
      </p:pic>
      <p:pic>
        <p:nvPicPr>
          <p:cNvPr id="3" name="Immagine 2"/>
          <p:cNvPicPr>
            <a:picLocks noChangeAspect="1"/>
          </p:cNvPicPr>
          <p:nvPr/>
        </p:nvPicPr>
        <p:blipFill>
          <a:blip r:embed="rId3" cstate="print"/>
          <a:stretch>
            <a:fillRect/>
          </a:stretch>
        </p:blipFill>
        <p:spPr>
          <a:xfrm>
            <a:off x="7791450" y="3427734"/>
            <a:ext cx="4400550" cy="3430266"/>
          </a:xfrm>
          <a:prstGeom prst="rect">
            <a:avLst/>
          </a:prstGeom>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1089" y="3410772"/>
            <a:ext cx="6502567" cy="33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0" y="0"/>
            <a:ext cx="1111347" cy="523220"/>
          </a:xfrm>
          <a:prstGeom prst="rect">
            <a:avLst/>
          </a:prstGeom>
        </p:spPr>
        <p:txBody>
          <a:bodyPr wrap="square">
            <a:spAutoFit/>
          </a:bodyPr>
          <a:lstStyle/>
          <a:p>
            <a:r>
              <a:rPr lang="it-IT" sz="2800" b="1" dirty="0" smtClean="0">
                <a:solidFill>
                  <a:srgbClr val="FF0000"/>
                </a:solidFill>
                <a:latin typeface="Corbel" pitchFamily="34" charset="0"/>
              </a:rPr>
              <a:t>ATLS</a:t>
            </a:r>
            <a:endParaRPr lang="it-IT" sz="2800" b="1" dirty="0">
              <a:solidFill>
                <a:srgbClr val="FF0000"/>
              </a:solidFill>
              <a:latin typeface="Corbel" pitchFamily="34" charset="0"/>
            </a:endParaRPr>
          </a:p>
        </p:txBody>
      </p:sp>
    </p:spTree>
    <p:extLst>
      <p:ext uri="{BB962C8B-B14F-4D97-AF65-F5344CB8AC3E}">
        <p14:creationId xmlns:p14="http://schemas.microsoft.com/office/powerpoint/2010/main" val="21613078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1" y="-326570"/>
            <a:ext cx="10018713" cy="1523999"/>
          </a:xfrm>
        </p:spPr>
        <p:txBody>
          <a:bodyPr/>
          <a:lstStyle/>
          <a:p>
            <a:r>
              <a:rPr lang="it-IT" b="1" dirty="0" smtClean="0">
                <a:solidFill>
                  <a:srgbClr val="FF0000"/>
                </a:solidFill>
              </a:rPr>
              <a:t>ACCOGLIENZA INTRAOSPEDALIERA</a:t>
            </a:r>
            <a:endParaRPr lang="it-IT" b="1" dirty="0">
              <a:solidFill>
                <a:srgbClr val="FF0000"/>
              </a:solidFill>
            </a:endParaRPr>
          </a:p>
        </p:txBody>
      </p:sp>
      <p:sp>
        <p:nvSpPr>
          <p:cNvPr id="4" name="Segnaposto contenuto 3"/>
          <p:cNvSpPr>
            <a:spLocks noGrp="1"/>
          </p:cNvSpPr>
          <p:nvPr>
            <p:ph sz="half" idx="2"/>
          </p:nvPr>
        </p:nvSpPr>
        <p:spPr>
          <a:xfrm>
            <a:off x="6607967" y="827314"/>
            <a:ext cx="4895056" cy="6030686"/>
          </a:xfrm>
        </p:spPr>
        <p:txBody>
          <a:bodyPr>
            <a:normAutofit fontScale="92500"/>
          </a:bodyPr>
          <a:lstStyle/>
          <a:p>
            <a:r>
              <a:rPr lang="it-IT" sz="2800" b="1" dirty="0">
                <a:solidFill>
                  <a:srgbClr val="000000"/>
                </a:solidFill>
                <a:latin typeface="Calibri" panose="020F0502020204030204" pitchFamily="34" charset="0"/>
              </a:rPr>
              <a:t>Una volta che il paziente è arrivato in PS è necessario avere un approccio organizzato del Trauma Team con l’assegnazione predefinita dei ruoli: Trauma-Leader (o </a:t>
            </a:r>
            <a:r>
              <a:rPr lang="it-IT" sz="2800" b="1" dirty="0" err="1">
                <a:solidFill>
                  <a:srgbClr val="000000"/>
                </a:solidFill>
                <a:latin typeface="Calibri" panose="020F0502020204030204" pitchFamily="34" charset="0"/>
              </a:rPr>
              <a:t>Event</a:t>
            </a:r>
            <a:r>
              <a:rPr lang="it-IT" sz="2800" b="1" dirty="0">
                <a:solidFill>
                  <a:srgbClr val="000000"/>
                </a:solidFill>
                <a:latin typeface="Calibri" panose="020F0502020204030204" pitchFamily="34" charset="0"/>
              </a:rPr>
              <a:t> Manager), ruoli dei medici e infermieri ed il consenso ad un approccio condiviso. </a:t>
            </a:r>
            <a:endParaRPr lang="it-IT" sz="2800" dirty="0">
              <a:solidFill>
                <a:srgbClr val="000000"/>
              </a:solidFill>
              <a:latin typeface="Calibri" panose="020F0502020204030204" pitchFamily="34" charset="0"/>
            </a:endParaRPr>
          </a:p>
          <a:p>
            <a:r>
              <a:rPr lang="it-IT" sz="2800" b="1" dirty="0">
                <a:solidFill>
                  <a:srgbClr val="000000"/>
                </a:solidFill>
                <a:latin typeface="Calibri" panose="020F0502020204030204" pitchFamily="34" charset="0"/>
              </a:rPr>
              <a:t>Questo richiede collaborazione, percorsi prestabiliti, incontri ripetuti, audit tra i rappresentanti dei vari reparti coinvolti nel Percorso Trauma</a:t>
            </a:r>
            <a:r>
              <a:rPr lang="it-IT" sz="2800" b="1" i="1" dirty="0">
                <a:solidFill>
                  <a:srgbClr val="000000"/>
                </a:solidFill>
                <a:latin typeface="Calibri" panose="020F0502020204030204" pitchFamily="34" charset="0"/>
              </a:rPr>
              <a:t>. </a:t>
            </a:r>
            <a:endParaRPr lang="it-IT" sz="2800" dirty="0">
              <a:solidFill>
                <a:srgbClr val="000000"/>
              </a:solidFill>
              <a:latin typeface="Calibri" panose="020F0502020204030204" pitchFamily="34" charset="0"/>
            </a:endParaRPr>
          </a:p>
          <a:p>
            <a:endParaRPr lang="it-IT" dirty="0"/>
          </a:p>
        </p:txBody>
      </p:sp>
      <p:pic>
        <p:nvPicPr>
          <p:cNvPr id="4098" name="Picture 2" descr="http://previews.123rf.com/images/pixelsaway/pixelsaway0910/pixelsaway091000049/5720206-TEAM-acronym-together-everyone-achieves-more-teamwork-motivation-concept-Stock-Photo.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2324296" y="827314"/>
            <a:ext cx="3902332" cy="5300975"/>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2324297" y="6313714"/>
            <a:ext cx="4283669" cy="461665"/>
          </a:xfrm>
          <a:prstGeom prst="rect">
            <a:avLst/>
          </a:prstGeom>
        </p:spPr>
        <p:txBody>
          <a:bodyPr wrap="square">
            <a:spAutoFit/>
          </a:bodyPr>
          <a:lstStyle/>
          <a:p>
            <a:r>
              <a:rPr lang="it-IT" sz="2400" b="1" dirty="0" smtClean="0">
                <a:solidFill>
                  <a:srgbClr val="FF0000"/>
                </a:solidFill>
              </a:rPr>
              <a:t>Insieme a tutti realizza di più!</a:t>
            </a:r>
            <a:endParaRPr lang="it-IT" sz="2400" b="1" dirty="0">
              <a:solidFill>
                <a:srgbClr val="FF0000"/>
              </a:solidFill>
            </a:endParaRPr>
          </a:p>
        </p:txBody>
      </p:sp>
    </p:spTree>
    <p:extLst>
      <p:ext uri="{BB962C8B-B14F-4D97-AF65-F5344CB8AC3E}">
        <p14:creationId xmlns:p14="http://schemas.microsoft.com/office/powerpoint/2010/main" val="170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88920" y="4350157"/>
            <a:ext cx="6096000" cy="369332"/>
          </a:xfrm>
          <a:prstGeom prst="rect">
            <a:avLst/>
          </a:prstGeom>
        </p:spPr>
        <p:txBody>
          <a:bodyPr>
            <a:spAutoFit/>
          </a:bodyPr>
          <a:lstStyle/>
          <a:p>
            <a:pPr>
              <a:buFont typeface="Monotype Sorts" pitchFamily="2" charset="2"/>
              <a:buNone/>
            </a:pPr>
            <a:endParaRPr lang="it-IT" altLang="it-IT" dirty="0" smtClean="0"/>
          </a:p>
        </p:txBody>
      </p:sp>
      <p:sp>
        <p:nvSpPr>
          <p:cNvPr id="4" name="Rettangolo 3"/>
          <p:cNvSpPr/>
          <p:nvPr/>
        </p:nvSpPr>
        <p:spPr>
          <a:xfrm>
            <a:off x="2044264" y="0"/>
            <a:ext cx="10147736" cy="6771084"/>
          </a:xfrm>
          <a:prstGeom prst="rect">
            <a:avLst/>
          </a:prstGeom>
        </p:spPr>
        <p:txBody>
          <a:bodyPr wrap="square">
            <a:spAutoFit/>
          </a:bodyPr>
          <a:lstStyle/>
          <a:p>
            <a:pPr>
              <a:buFont typeface="Monotype Sorts" pitchFamily="2" charset="2"/>
              <a:buNone/>
            </a:pPr>
            <a:r>
              <a:rPr lang="it-IT" altLang="it-IT" sz="2800" b="1" dirty="0" smtClean="0">
                <a:solidFill>
                  <a:srgbClr val="FF0000"/>
                </a:solidFill>
              </a:rPr>
              <a:t>Criteri emergenti che impongono entro 5 minuti l’attivazione del Team una volta accertati</a:t>
            </a:r>
          </a:p>
          <a:p>
            <a:pPr marL="514350" indent="-514350">
              <a:buFont typeface="+mj-lt"/>
              <a:buAutoNum type="arabicParenR"/>
            </a:pPr>
            <a:r>
              <a:rPr lang="it-IT" altLang="it-IT" sz="2800" b="1" dirty="0" smtClean="0"/>
              <a:t>GCS = </a:t>
            </a:r>
            <a:r>
              <a:rPr lang="it-IT" altLang="it-IT" sz="4000" b="1" dirty="0" smtClean="0"/>
              <a:t>12</a:t>
            </a:r>
            <a:r>
              <a:rPr lang="it-IT" altLang="it-IT" sz="2800" b="1" dirty="0" smtClean="0"/>
              <a:t> </a:t>
            </a:r>
          </a:p>
          <a:p>
            <a:pPr marL="514350" indent="-514350">
              <a:buFont typeface="+mj-lt"/>
              <a:buAutoNum type="arabicParenR"/>
            </a:pPr>
            <a:r>
              <a:rPr lang="it-IT" altLang="it-IT" sz="2800" b="1" dirty="0" err="1" smtClean="0"/>
              <a:t>Ht</a:t>
            </a:r>
            <a:r>
              <a:rPr lang="it-IT" altLang="it-IT" sz="2800" b="1" dirty="0" smtClean="0"/>
              <a:t> iniziale = </a:t>
            </a:r>
            <a:r>
              <a:rPr lang="it-IT" altLang="it-IT" sz="3200" b="1" dirty="0" smtClean="0"/>
              <a:t>30 </a:t>
            </a:r>
            <a:r>
              <a:rPr lang="it-IT" altLang="it-IT" sz="2800" b="1" dirty="0" smtClean="0"/>
              <a:t> </a:t>
            </a:r>
            <a:r>
              <a:rPr lang="it-IT" altLang="it-IT" sz="2800" b="1" dirty="0" err="1" smtClean="0"/>
              <a:t>opp.diminuzione</a:t>
            </a:r>
            <a:r>
              <a:rPr lang="it-IT" altLang="it-IT" sz="2800" b="1" dirty="0" smtClean="0"/>
              <a:t> › </a:t>
            </a:r>
            <a:r>
              <a:rPr lang="it-IT" altLang="it-IT" sz="4000" b="1" dirty="0" smtClean="0"/>
              <a:t>5</a:t>
            </a:r>
            <a:r>
              <a:rPr lang="it-IT" altLang="it-IT" sz="2800" b="1" dirty="0" smtClean="0"/>
              <a:t>%</a:t>
            </a:r>
          </a:p>
          <a:p>
            <a:pPr marL="514350" indent="-514350">
              <a:buFont typeface="+mj-lt"/>
              <a:buAutoNum type="arabicParenR"/>
            </a:pPr>
            <a:r>
              <a:rPr lang="it-IT" altLang="it-IT" sz="2800" b="1" dirty="0" smtClean="0"/>
              <a:t>Iniziali segni vitali stabili peggiorati successivamente</a:t>
            </a:r>
          </a:p>
          <a:p>
            <a:pPr marL="514350" indent="-514350">
              <a:buFont typeface="+mj-lt"/>
              <a:buAutoNum type="arabicParenR"/>
            </a:pPr>
            <a:r>
              <a:rPr lang="it-IT" altLang="it-IT" sz="2800" b="1" dirty="0" smtClean="0"/>
              <a:t> Drenaggio pleurico di › 300 cc o continua fuoriuscita di  sangue</a:t>
            </a:r>
          </a:p>
          <a:p>
            <a:pPr marL="514350" indent="-514350">
              <a:buFont typeface="+mj-lt"/>
              <a:buAutoNum type="arabicParenR"/>
            </a:pPr>
            <a:r>
              <a:rPr lang="it-IT" altLang="it-IT" sz="2800" b="1" dirty="0" smtClean="0"/>
              <a:t>Evidenza clinica di </a:t>
            </a:r>
            <a:r>
              <a:rPr lang="it-IT" altLang="it-IT" sz="2800" b="1" dirty="0" err="1" smtClean="0"/>
              <a:t>Volet</a:t>
            </a:r>
            <a:r>
              <a:rPr lang="it-IT" altLang="it-IT" sz="2800" b="1" dirty="0" smtClean="0"/>
              <a:t> Toracico</a:t>
            </a:r>
          </a:p>
          <a:p>
            <a:pPr marL="514350" indent="-514350">
              <a:buFont typeface="+mj-lt"/>
              <a:buAutoNum type="arabicParenR"/>
            </a:pPr>
            <a:r>
              <a:rPr lang="it-IT" altLang="it-IT" sz="2800" b="1" dirty="0" smtClean="0"/>
              <a:t>Evidenza clinica di ferita o tamponamento cardiaco</a:t>
            </a:r>
          </a:p>
          <a:p>
            <a:pPr marL="514350" indent="-514350">
              <a:buFont typeface="+mj-lt"/>
              <a:buAutoNum type="arabicParenR"/>
            </a:pPr>
            <a:r>
              <a:rPr lang="it-IT" altLang="it-IT" sz="2800" b="1" dirty="0" smtClean="0"/>
              <a:t>Ferita vascolare da cui risulta difettosa circolazione di un arto o emorragia significativa</a:t>
            </a:r>
          </a:p>
          <a:p>
            <a:pPr marL="514350" indent="-514350">
              <a:buFont typeface="+mj-lt"/>
              <a:buAutoNum type="arabicParenR"/>
            </a:pPr>
            <a:r>
              <a:rPr lang="it-IT" altLang="it-IT" sz="2800" b="1" dirty="0" smtClean="0"/>
              <a:t>Ferita penetrante della testa, che impone inoltre l’attivazione del Neurochirurgo</a:t>
            </a:r>
          </a:p>
          <a:p>
            <a:pPr marL="514350" indent="-514350">
              <a:buFont typeface="+mj-lt"/>
              <a:buAutoNum type="arabicParenR"/>
            </a:pPr>
            <a:r>
              <a:rPr lang="it-IT" altLang="it-IT" sz="2800" b="1" dirty="0" smtClean="0"/>
              <a:t> Altri criteri a discrezione del Medico del PS</a:t>
            </a:r>
          </a:p>
          <a:p>
            <a:pPr marL="342900" indent="-342900">
              <a:buFont typeface="+mj-lt"/>
              <a:buAutoNum type="arabicParenR"/>
            </a:pPr>
            <a:endParaRPr lang="it-IT" altLang="it-IT" dirty="0" smtClean="0"/>
          </a:p>
        </p:txBody>
      </p:sp>
    </p:spTree>
    <p:extLst>
      <p:ext uri="{BB962C8B-B14F-4D97-AF65-F5344CB8AC3E}">
        <p14:creationId xmlns:p14="http://schemas.microsoft.com/office/powerpoint/2010/main" val="2837053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98610" y="1"/>
            <a:ext cx="10018713" cy="616206"/>
          </a:xfrm>
        </p:spPr>
        <p:txBody>
          <a:bodyPr>
            <a:normAutofit fontScale="90000"/>
          </a:bodyPr>
          <a:lstStyle/>
          <a:p>
            <a:r>
              <a:rPr lang="it-IT" b="1" dirty="0" smtClean="0">
                <a:solidFill>
                  <a:srgbClr val="FF0000"/>
                </a:solidFill>
              </a:rPr>
              <a:t>CRITERI PER L’ATTIVAZIONE DEL TRAUMA TEAM</a:t>
            </a:r>
            <a:endParaRPr lang="it-IT" b="1" dirty="0">
              <a:solidFill>
                <a:srgbClr val="FF0000"/>
              </a:solidFill>
            </a:endParaRPr>
          </a:p>
        </p:txBody>
      </p:sp>
      <p:sp>
        <p:nvSpPr>
          <p:cNvPr id="5" name="Segnaposto contenuto 4"/>
          <p:cNvSpPr>
            <a:spLocks noGrp="1"/>
          </p:cNvSpPr>
          <p:nvPr>
            <p:ph sz="half" idx="1"/>
          </p:nvPr>
        </p:nvSpPr>
        <p:spPr>
          <a:xfrm>
            <a:off x="1973410" y="757225"/>
            <a:ext cx="6171130" cy="5795433"/>
          </a:xfrm>
          <a:prstGeom prst="rect">
            <a:avLst/>
          </a:prstGeom>
        </p:spPr>
        <p:txBody>
          <a:bodyPr wrap="square">
            <a:spAutoFit/>
          </a:bodyPr>
          <a:lstStyle/>
          <a:p>
            <a:pPr marL="0" indent="0" algn="ctr">
              <a:lnSpc>
                <a:spcPct val="80000"/>
              </a:lnSpc>
              <a:buNone/>
              <a:defRPr/>
            </a:pPr>
            <a:r>
              <a:rPr lang="it-IT" altLang="it-IT" sz="3200" b="1" u="sng" dirty="0">
                <a:solidFill>
                  <a:srgbClr val="FF0000"/>
                </a:solidFill>
              </a:rPr>
              <a:t>Criteri obbligatori</a:t>
            </a:r>
            <a:endParaRPr lang="it-IT" altLang="it-IT" sz="3200" dirty="0">
              <a:solidFill>
                <a:srgbClr val="FF0000"/>
              </a:solidFill>
            </a:endParaRPr>
          </a:p>
          <a:p>
            <a:pPr>
              <a:defRPr/>
            </a:pPr>
            <a:r>
              <a:rPr lang="it-IT" altLang="it-IT" sz="3200" b="1" dirty="0" smtClean="0">
                <a:solidFill>
                  <a:srgbClr val="0099FF"/>
                </a:solidFill>
              </a:rPr>
              <a:t> </a:t>
            </a:r>
            <a:r>
              <a:rPr lang="it-IT" altLang="it-IT" sz="3200" b="1" dirty="0">
                <a:solidFill>
                  <a:srgbClr val="FF0000"/>
                </a:solidFill>
              </a:rPr>
              <a:t>Pressione  Arteriosa</a:t>
            </a:r>
            <a:r>
              <a:rPr lang="it-IT" altLang="it-IT" sz="3200" dirty="0">
                <a:solidFill>
                  <a:srgbClr val="FF0000"/>
                </a:solidFill>
              </a:rPr>
              <a:t> </a:t>
            </a:r>
            <a:r>
              <a:rPr lang="it-IT" altLang="it-IT" sz="3200" dirty="0" smtClean="0">
                <a:solidFill>
                  <a:srgbClr val="FF0000"/>
                </a:solidFill>
              </a:rPr>
              <a:t>   </a:t>
            </a:r>
            <a:r>
              <a:rPr lang="it-IT" altLang="it-IT" sz="3200" b="1" dirty="0" err="1" smtClean="0"/>
              <a:t>max</a:t>
            </a:r>
            <a:r>
              <a:rPr lang="it-IT" altLang="it-IT" sz="3200" dirty="0" smtClean="0"/>
              <a:t>  </a:t>
            </a:r>
            <a:r>
              <a:rPr lang="it-IT" altLang="it-IT" sz="3200" b="1" dirty="0">
                <a:solidFill>
                  <a:srgbClr val="FF3300"/>
                </a:solidFill>
                <a:sym typeface="Symbol" panose="05050102010706020507" pitchFamily="18" charset="2"/>
              </a:rPr>
              <a:t></a:t>
            </a:r>
            <a:r>
              <a:rPr lang="it-IT" altLang="it-IT" sz="3200" b="1" dirty="0">
                <a:solidFill>
                  <a:srgbClr val="FF3300"/>
                </a:solidFill>
              </a:rPr>
              <a:t> </a:t>
            </a:r>
            <a:r>
              <a:rPr lang="it-IT" altLang="it-IT" sz="3200" dirty="0"/>
              <a:t> </a:t>
            </a:r>
            <a:r>
              <a:rPr lang="it-IT" altLang="it-IT" sz="3200" b="1" dirty="0"/>
              <a:t>90 </a:t>
            </a:r>
            <a:r>
              <a:rPr lang="it-IT" altLang="it-IT" sz="3200" b="1" dirty="0" err="1"/>
              <a:t>mmHg</a:t>
            </a:r>
            <a:r>
              <a:rPr lang="it-IT" altLang="it-IT" sz="3200" b="1" dirty="0"/>
              <a:t> </a:t>
            </a:r>
            <a:r>
              <a:rPr lang="it-IT" altLang="it-IT" sz="3200" dirty="0" smtClean="0"/>
              <a:t>oppure</a:t>
            </a:r>
            <a:endParaRPr lang="it-IT" altLang="it-IT" sz="3200" dirty="0"/>
          </a:p>
          <a:p>
            <a:pPr>
              <a:defRPr/>
            </a:pPr>
            <a:r>
              <a:rPr lang="it-IT" altLang="it-IT" sz="3200" b="1" dirty="0" smtClean="0">
                <a:solidFill>
                  <a:srgbClr val="0099FF"/>
                </a:solidFill>
              </a:rPr>
              <a:t> </a:t>
            </a:r>
            <a:r>
              <a:rPr lang="it-IT" altLang="it-IT" sz="3200" b="1" dirty="0" smtClean="0">
                <a:solidFill>
                  <a:srgbClr val="FF0000"/>
                </a:solidFill>
              </a:rPr>
              <a:t>Frequenza </a:t>
            </a:r>
            <a:r>
              <a:rPr lang="it-IT" altLang="it-IT" sz="3200" b="1" dirty="0">
                <a:solidFill>
                  <a:srgbClr val="FF0000"/>
                </a:solidFill>
              </a:rPr>
              <a:t>Cardiaca</a:t>
            </a:r>
            <a:r>
              <a:rPr lang="it-IT" altLang="it-IT" sz="3200" dirty="0">
                <a:solidFill>
                  <a:srgbClr val="FF0000"/>
                </a:solidFill>
              </a:rPr>
              <a:t>     </a:t>
            </a:r>
            <a:r>
              <a:rPr lang="it-IT" altLang="it-IT" sz="3200" b="1" dirty="0" smtClean="0">
                <a:solidFill>
                  <a:srgbClr val="FF3300"/>
                </a:solidFill>
                <a:sym typeface="Symbol" panose="05050102010706020507" pitchFamily="18" charset="2"/>
              </a:rPr>
              <a:t></a:t>
            </a:r>
            <a:r>
              <a:rPr lang="it-IT" altLang="it-IT" sz="3200" dirty="0" smtClean="0">
                <a:solidFill>
                  <a:srgbClr val="FF3300"/>
                </a:solidFill>
                <a:sym typeface="Symbol" panose="05050102010706020507" pitchFamily="18" charset="2"/>
              </a:rPr>
              <a:t> </a:t>
            </a:r>
            <a:r>
              <a:rPr lang="it-IT" altLang="it-IT" sz="3200" b="1" dirty="0"/>
              <a:t>120 m’</a:t>
            </a:r>
            <a:r>
              <a:rPr lang="it-IT" altLang="it-IT" sz="3200" dirty="0"/>
              <a:t> </a:t>
            </a:r>
            <a:r>
              <a:rPr lang="it-IT" altLang="it-IT" sz="3200" dirty="0" smtClean="0"/>
              <a:t>oppure</a:t>
            </a:r>
            <a:endParaRPr lang="it-IT" altLang="it-IT" sz="3200" dirty="0"/>
          </a:p>
          <a:p>
            <a:pPr>
              <a:defRPr/>
            </a:pPr>
            <a:r>
              <a:rPr lang="it-IT" altLang="it-IT" sz="3200" b="1" dirty="0" smtClean="0">
                <a:solidFill>
                  <a:srgbClr val="0099FF"/>
                </a:solidFill>
              </a:rPr>
              <a:t> </a:t>
            </a:r>
            <a:r>
              <a:rPr lang="it-IT" altLang="it-IT" sz="3200" b="1" dirty="0">
                <a:solidFill>
                  <a:srgbClr val="FF0000"/>
                </a:solidFill>
              </a:rPr>
              <a:t>Frequenza respiratoria</a:t>
            </a:r>
            <a:r>
              <a:rPr lang="it-IT" altLang="it-IT" sz="3200" dirty="0">
                <a:solidFill>
                  <a:srgbClr val="FF0000"/>
                </a:solidFill>
              </a:rPr>
              <a:t>      </a:t>
            </a:r>
            <a:r>
              <a:rPr lang="it-IT" altLang="it-IT" sz="3200" b="1" dirty="0">
                <a:solidFill>
                  <a:srgbClr val="FF3300"/>
                </a:solidFill>
                <a:sym typeface="Symbol" panose="05050102010706020507" pitchFamily="18" charset="2"/>
              </a:rPr>
              <a:t> </a:t>
            </a:r>
            <a:r>
              <a:rPr lang="it-IT" altLang="it-IT" sz="3200" b="1" dirty="0" smtClean="0"/>
              <a:t>10 </a:t>
            </a:r>
            <a:r>
              <a:rPr lang="it-IT" altLang="it-IT" sz="3200" dirty="0" smtClean="0"/>
              <a:t>  </a:t>
            </a:r>
            <a:r>
              <a:rPr lang="it-IT" altLang="it-IT" sz="3200" b="1" dirty="0">
                <a:solidFill>
                  <a:srgbClr val="FF3300"/>
                </a:solidFill>
                <a:sym typeface="Symbol" panose="05050102010706020507" pitchFamily="18" charset="2"/>
              </a:rPr>
              <a:t></a:t>
            </a:r>
            <a:r>
              <a:rPr lang="it-IT" altLang="it-IT" sz="3200" dirty="0">
                <a:sym typeface="Symbol" panose="05050102010706020507" pitchFamily="18" charset="2"/>
              </a:rPr>
              <a:t> </a:t>
            </a:r>
            <a:r>
              <a:rPr lang="it-IT" altLang="it-IT" sz="3200" b="1" dirty="0"/>
              <a:t>29</a:t>
            </a:r>
            <a:endParaRPr lang="it-IT" altLang="it-IT" sz="3200" dirty="0"/>
          </a:p>
          <a:p>
            <a:pPr>
              <a:defRPr/>
            </a:pPr>
            <a:r>
              <a:rPr lang="it-IT" altLang="it-IT" sz="3200" b="1" dirty="0" smtClean="0">
                <a:solidFill>
                  <a:srgbClr val="FF0000"/>
                </a:solidFill>
              </a:rPr>
              <a:t>Eventuale </a:t>
            </a:r>
            <a:r>
              <a:rPr lang="it-IT" altLang="it-IT" sz="3200" b="1" dirty="0">
                <a:solidFill>
                  <a:srgbClr val="FF0000"/>
                </a:solidFill>
              </a:rPr>
              <a:t>non risposta agli stimoli dolorosi </a:t>
            </a:r>
            <a:endParaRPr lang="it-IT" altLang="it-IT" sz="3200" b="1" dirty="0" smtClean="0">
              <a:solidFill>
                <a:srgbClr val="FF0000"/>
              </a:solidFill>
            </a:endParaRPr>
          </a:p>
          <a:p>
            <a:pPr>
              <a:defRPr/>
            </a:pPr>
            <a:r>
              <a:rPr lang="it-IT" altLang="it-IT" sz="3200" b="1" dirty="0" smtClean="0">
                <a:solidFill>
                  <a:srgbClr val="FF0000"/>
                </a:solidFill>
              </a:rPr>
              <a:t>Agitazione psicomotoria</a:t>
            </a:r>
            <a:endParaRPr lang="it-IT" altLang="it-IT" sz="3200" b="1" dirty="0">
              <a:solidFill>
                <a:srgbClr val="FF0000"/>
              </a:solidFill>
            </a:endParaRPr>
          </a:p>
        </p:txBody>
      </p:sp>
      <p:sp>
        <p:nvSpPr>
          <p:cNvPr id="6" name="Segnaposto contenuto 5"/>
          <p:cNvSpPr>
            <a:spLocks noGrp="1"/>
          </p:cNvSpPr>
          <p:nvPr>
            <p:ph sz="half" idx="2"/>
          </p:nvPr>
        </p:nvSpPr>
        <p:spPr>
          <a:xfrm>
            <a:off x="8576412" y="720292"/>
            <a:ext cx="3189767" cy="2785378"/>
          </a:xfrm>
          <a:prstGeom prst="rect">
            <a:avLst/>
          </a:prstGeom>
        </p:spPr>
        <p:txBody>
          <a:bodyPr wrap="square">
            <a:spAutoFit/>
          </a:bodyPr>
          <a:lstStyle/>
          <a:p>
            <a:pPr marL="0" indent="0" algn="ctr">
              <a:buNone/>
              <a:defRPr/>
            </a:pPr>
            <a:r>
              <a:rPr lang="it-IT" altLang="it-IT" sz="3200" b="1" u="sng" dirty="0">
                <a:solidFill>
                  <a:srgbClr val="FF0000"/>
                </a:solidFill>
              </a:rPr>
              <a:t>Criteri </a:t>
            </a:r>
            <a:r>
              <a:rPr lang="it-IT" altLang="it-IT" sz="3200" b="1" u="sng" dirty="0" smtClean="0">
                <a:solidFill>
                  <a:srgbClr val="FF0000"/>
                </a:solidFill>
              </a:rPr>
              <a:t>aggiuntivi  </a:t>
            </a:r>
            <a:endParaRPr lang="it-IT" altLang="it-IT" sz="3200" dirty="0">
              <a:solidFill>
                <a:srgbClr val="FF0000"/>
              </a:solidFill>
            </a:endParaRPr>
          </a:p>
          <a:p>
            <a:pPr>
              <a:lnSpc>
                <a:spcPct val="130000"/>
              </a:lnSpc>
              <a:defRPr/>
            </a:pPr>
            <a:r>
              <a:rPr lang="it-IT" altLang="it-IT" sz="3200" b="1" dirty="0">
                <a:solidFill>
                  <a:srgbClr val="0099FF"/>
                </a:solidFill>
              </a:rPr>
              <a:t>   </a:t>
            </a:r>
            <a:r>
              <a:rPr lang="it-IT" altLang="it-IT" sz="3200" b="1" dirty="0" smtClean="0">
                <a:solidFill>
                  <a:srgbClr val="FF0000"/>
                </a:solidFill>
              </a:rPr>
              <a:t>GCS</a:t>
            </a:r>
            <a:r>
              <a:rPr lang="it-IT" altLang="it-IT" sz="3200" b="1" dirty="0" smtClean="0">
                <a:solidFill>
                  <a:srgbClr val="0099FF"/>
                </a:solidFill>
              </a:rPr>
              <a:t> </a:t>
            </a:r>
            <a:r>
              <a:rPr lang="it-IT" altLang="it-IT" sz="3200" b="1" dirty="0" smtClean="0">
                <a:solidFill>
                  <a:schemeClr val="bg2"/>
                </a:solidFill>
              </a:rPr>
              <a:t>  </a:t>
            </a:r>
            <a:r>
              <a:rPr lang="it-IT" altLang="it-IT" sz="3200" b="1" dirty="0">
                <a:solidFill>
                  <a:srgbClr val="FF3300"/>
                </a:solidFill>
                <a:sym typeface="Symbol" panose="05050102010706020507" pitchFamily="18" charset="2"/>
              </a:rPr>
              <a:t></a:t>
            </a:r>
            <a:r>
              <a:rPr lang="it-IT" altLang="it-IT" sz="3200" b="1" dirty="0">
                <a:solidFill>
                  <a:schemeClr val="bg2"/>
                </a:solidFill>
                <a:sym typeface="Symbol" panose="05050102010706020507" pitchFamily="18" charset="2"/>
              </a:rPr>
              <a:t>   </a:t>
            </a:r>
            <a:r>
              <a:rPr lang="it-IT" altLang="it-IT" sz="3200" b="1" dirty="0">
                <a:sym typeface="Symbol" panose="05050102010706020507" pitchFamily="18" charset="2"/>
              </a:rPr>
              <a:t>13</a:t>
            </a:r>
            <a:endParaRPr lang="it-IT" altLang="it-IT" sz="3200" dirty="0"/>
          </a:p>
          <a:p>
            <a:pPr>
              <a:defRPr/>
            </a:pPr>
            <a:r>
              <a:rPr lang="it-IT" altLang="it-IT" sz="3200" b="1" dirty="0">
                <a:solidFill>
                  <a:srgbClr val="0099FF"/>
                </a:solidFill>
              </a:rPr>
              <a:t>  </a:t>
            </a:r>
            <a:r>
              <a:rPr lang="it-IT" altLang="it-IT" sz="3200" b="1" dirty="0" smtClean="0">
                <a:solidFill>
                  <a:srgbClr val="FF0000"/>
                </a:solidFill>
              </a:rPr>
              <a:t>RTS</a:t>
            </a:r>
            <a:r>
              <a:rPr lang="it-IT" altLang="it-IT" sz="3200" b="1" dirty="0" smtClean="0">
                <a:solidFill>
                  <a:srgbClr val="0099FF"/>
                </a:solidFill>
              </a:rPr>
              <a:t> </a:t>
            </a:r>
            <a:r>
              <a:rPr lang="it-IT" altLang="it-IT" sz="3200" b="1" dirty="0">
                <a:solidFill>
                  <a:schemeClr val="bg2"/>
                </a:solidFill>
              </a:rPr>
              <a:t> </a:t>
            </a:r>
            <a:r>
              <a:rPr lang="it-IT" altLang="it-IT" sz="3200" b="1" dirty="0" smtClean="0">
                <a:solidFill>
                  <a:schemeClr val="bg2"/>
                </a:solidFill>
              </a:rPr>
              <a:t>  </a:t>
            </a:r>
            <a:r>
              <a:rPr lang="it-IT" altLang="it-IT" sz="3200" b="1" dirty="0" smtClean="0">
                <a:solidFill>
                  <a:srgbClr val="FF3300"/>
                </a:solidFill>
                <a:sym typeface="Symbol" panose="05050102010706020507" pitchFamily="18" charset="2"/>
              </a:rPr>
              <a:t></a:t>
            </a:r>
            <a:r>
              <a:rPr lang="it-IT" altLang="it-IT" sz="3200" b="1" dirty="0" smtClean="0">
                <a:solidFill>
                  <a:schemeClr val="bg2"/>
                </a:solidFill>
                <a:sym typeface="Symbol" panose="05050102010706020507" pitchFamily="18" charset="2"/>
              </a:rPr>
              <a:t>   </a:t>
            </a:r>
            <a:r>
              <a:rPr lang="it-IT" altLang="it-IT" sz="3200" b="1" dirty="0">
                <a:sym typeface="Symbol" panose="05050102010706020507" pitchFamily="18" charset="2"/>
              </a:rPr>
              <a:t>11</a:t>
            </a:r>
          </a:p>
          <a:p>
            <a:pPr>
              <a:lnSpc>
                <a:spcPct val="110000"/>
              </a:lnSpc>
              <a:defRPr/>
            </a:pPr>
            <a:r>
              <a:rPr lang="it-IT" altLang="it-IT" sz="3200" b="1" dirty="0">
                <a:solidFill>
                  <a:srgbClr val="0099FF"/>
                </a:solidFill>
                <a:sym typeface="Symbol" panose="05050102010706020507" pitchFamily="18" charset="2"/>
              </a:rPr>
              <a:t>  </a:t>
            </a:r>
            <a:r>
              <a:rPr lang="it-IT" altLang="it-IT" sz="3200" b="1" dirty="0" smtClean="0">
                <a:solidFill>
                  <a:srgbClr val="FF0000"/>
                </a:solidFill>
                <a:sym typeface="Symbol" panose="05050102010706020507" pitchFamily="18" charset="2"/>
              </a:rPr>
              <a:t>PTS    </a:t>
            </a:r>
            <a:r>
              <a:rPr lang="it-IT" altLang="it-IT" sz="3200" b="1" dirty="0">
                <a:solidFill>
                  <a:srgbClr val="FF3300"/>
                </a:solidFill>
                <a:sym typeface="Symbol" panose="05050102010706020507" pitchFamily="18" charset="2"/>
              </a:rPr>
              <a:t>    </a:t>
            </a:r>
            <a:r>
              <a:rPr lang="it-IT" altLang="it-IT" sz="3200" b="1" dirty="0">
                <a:sym typeface="Symbol" panose="05050102010706020507" pitchFamily="18" charset="2"/>
              </a:rPr>
              <a:t>9</a:t>
            </a:r>
            <a:endParaRPr lang="it-IT" altLang="it-IT" sz="3200" dirty="0"/>
          </a:p>
        </p:txBody>
      </p:sp>
      <p:sp>
        <p:nvSpPr>
          <p:cNvPr id="7" name="Rectangle 1"/>
          <p:cNvSpPr>
            <a:spLocks noChangeArrowheads="1"/>
          </p:cNvSpPr>
          <p:nvPr/>
        </p:nvSpPr>
        <p:spPr bwMode="auto">
          <a:xfrm>
            <a:off x="7768338" y="4219742"/>
            <a:ext cx="423175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800" b="1" i="0" u="none" strike="noStrike" cap="none" normalizeH="0" baseline="0" dirty="0" smtClean="0">
                <a:ln>
                  <a:noFill/>
                </a:ln>
                <a:solidFill>
                  <a:schemeClr val="tx1"/>
                </a:solidFill>
                <a:effectLst/>
                <a:latin typeface="Calibri" panose="020F0502020204030204" pitchFamily="34" charset="0"/>
              </a:rPr>
              <a:t>ALLERTARE TRAUMA TEAM E SALA OPERATORIA EMERGENZA</a:t>
            </a:r>
            <a:endParaRPr kumimoji="0" lang="it-IT" altLang="it-IT" sz="18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8333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1"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sz="half" idx="1"/>
          </p:nvPr>
        </p:nvSpPr>
        <p:spPr/>
        <p:txBody>
          <a:bodyPr/>
          <a:lstStyle/>
          <a:p>
            <a:endParaRPr lang="it-IT" dirty="0"/>
          </a:p>
        </p:txBody>
      </p:sp>
      <p:sp>
        <p:nvSpPr>
          <p:cNvPr id="4" name="Segnaposto contenuto 3"/>
          <p:cNvSpPr>
            <a:spLocks noGrp="1"/>
          </p:cNvSpPr>
          <p:nvPr>
            <p:ph sz="half" idx="2"/>
          </p:nvPr>
        </p:nvSpPr>
        <p:spPr/>
        <p:txBody>
          <a:bodyPr/>
          <a:lstStyle/>
          <a:p>
            <a:endParaRPr lang="it-IT"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438399"/>
            <a:ext cx="6885709" cy="441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5708" y="0"/>
            <a:ext cx="5250873" cy="332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3175" y="3449782"/>
            <a:ext cx="5838825" cy="338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egnaposto contenuto 4"/>
          <p:cNvPicPr>
            <a:picLocks noGrp="1" noChangeAspect="1"/>
          </p:cNvPicPr>
          <p:nvPr>
            <p:ph sz="half" idx="1"/>
          </p:nvPr>
        </p:nvPicPr>
        <p:blipFill>
          <a:blip r:embed="rId5" cstate="print"/>
          <a:stretch>
            <a:fillRect/>
          </a:stretch>
        </p:blipFill>
        <p:spPr>
          <a:xfrm>
            <a:off x="1" y="1"/>
            <a:ext cx="6885708" cy="2639506"/>
          </a:xfrm>
          <a:prstGeom prst="rect">
            <a:avLst/>
          </a:prstGeom>
        </p:spPr>
      </p:pic>
    </p:spTree>
    <p:extLst>
      <p:ext uri="{BB962C8B-B14F-4D97-AF65-F5344CB8AC3E}">
        <p14:creationId xmlns:p14="http://schemas.microsoft.com/office/powerpoint/2010/main" val="376591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 calcmode="lin" valueType="num">
                                      <p:cBhvr additive="base">
                                        <p:cTn id="17" dur="500" fill="hold"/>
                                        <p:tgtEl>
                                          <p:spTgt spid="6148"/>
                                        </p:tgtEl>
                                        <p:attrNameLst>
                                          <p:attrName>ppt_x</p:attrName>
                                        </p:attrNameLst>
                                      </p:cBhvr>
                                      <p:tavLst>
                                        <p:tav tm="0">
                                          <p:val>
                                            <p:strVal val="#ppt_x"/>
                                          </p:val>
                                        </p:tav>
                                        <p:tav tm="100000">
                                          <p:val>
                                            <p:strVal val="#ppt_x"/>
                                          </p:val>
                                        </p:tav>
                                      </p:tavLst>
                                    </p:anim>
                                    <p:anim calcmode="lin" valueType="num">
                                      <p:cBhvr additive="base">
                                        <p:cTn id="1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01541" y="481263"/>
            <a:ext cx="9328986" cy="5801728"/>
          </a:xfrm>
          <a:prstGeom prst="rect">
            <a:avLst/>
          </a:prstGeom>
        </p:spPr>
      </p:pic>
    </p:spTree>
    <p:extLst>
      <p:ext uri="{BB962C8B-B14F-4D97-AF65-F5344CB8AC3E}">
        <p14:creationId xmlns:p14="http://schemas.microsoft.com/office/powerpoint/2010/main" val="51685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1" y="0"/>
            <a:ext cx="10018713" cy="2438399"/>
          </a:xfrm>
        </p:spPr>
        <p:txBody>
          <a:bodyPr>
            <a:normAutofit fontScale="90000"/>
          </a:bodyPr>
          <a:lstStyle/>
          <a:p>
            <a:r>
              <a:rPr lang="it-IT" sz="2800" b="1" dirty="0">
                <a:solidFill>
                  <a:srgbClr val="FF0000"/>
                </a:solidFill>
              </a:rPr>
              <a:t>Decreto Ministeriale 2 aprile 2015 n. 70 Regolamento recante definizione degli standard qualitativi, strutturali, tecnologici e quantitativi relativi all'assistenza ospedaliera. (G.U. 4 giugno 2015, n. 127)</a:t>
            </a:r>
            <a:r>
              <a:rPr lang="it-IT" sz="2200" b="1" dirty="0">
                <a:solidFill>
                  <a:srgbClr val="FF0000"/>
                </a:solidFill>
              </a:rPr>
              <a:t> IL MINISTRO DELLA SALUTE DI CONCERTO CON IL MINISTRO DELL'ECONOMIA E DELLE FINANZE </a:t>
            </a:r>
            <a:r>
              <a:rPr lang="it-IT" sz="2800" dirty="0"/>
              <a:t/>
            </a:r>
            <a:br>
              <a:rPr lang="it-IT" sz="2800" dirty="0"/>
            </a:br>
            <a:endParaRPr lang="it-IT" sz="2800" dirty="0"/>
          </a:p>
        </p:txBody>
      </p:sp>
      <p:sp>
        <p:nvSpPr>
          <p:cNvPr id="3" name="Segnaposto contenuto 2"/>
          <p:cNvSpPr>
            <a:spLocks noGrp="1"/>
          </p:cNvSpPr>
          <p:nvPr>
            <p:ph sz="half" idx="1"/>
          </p:nvPr>
        </p:nvSpPr>
        <p:spPr>
          <a:xfrm>
            <a:off x="1484312" y="1923393"/>
            <a:ext cx="4895055" cy="4934607"/>
          </a:xfrm>
        </p:spPr>
        <p:txBody>
          <a:bodyPr>
            <a:normAutofit fontScale="85000" lnSpcReduction="20000"/>
          </a:bodyPr>
          <a:lstStyle/>
          <a:p>
            <a:pPr marL="0" indent="0">
              <a:buNone/>
            </a:pPr>
            <a:r>
              <a:rPr lang="it-IT" sz="2400" dirty="0"/>
              <a:t>8.2.2 Rete per il Trauma</a:t>
            </a:r>
          </a:p>
          <a:p>
            <a:pPr marL="0" indent="0">
              <a:buNone/>
            </a:pPr>
            <a:r>
              <a:rPr lang="it-IT" sz="2400" dirty="0"/>
              <a:t>Al fine di ridurre i decessi evitabili è necessario attivare un Sistema integrato per l'assistenza al trauma</a:t>
            </a:r>
          </a:p>
          <a:p>
            <a:pPr marL="0" indent="0">
              <a:buNone/>
            </a:pPr>
            <a:r>
              <a:rPr lang="it-IT" sz="2400" dirty="0"/>
              <a:t>(SIAT), costituito da una rete di strutture ospedaliere tra loro funzionalmente connesse e classificate, sulla base delle risorse e delle competenze disponibili, in: Presidi di pronto soccorso per traumi (PST), Centri traumi di zona (CTZ), Centri traumi di alta specializzazione (CTS</a:t>
            </a:r>
            <a:r>
              <a:rPr lang="it-IT" sz="2400" dirty="0" smtClean="0"/>
              <a:t>).</a:t>
            </a:r>
          </a:p>
          <a:p>
            <a:pPr marL="0" indent="0">
              <a:buNone/>
            </a:pPr>
            <a:r>
              <a:rPr lang="it-IT" sz="2400" dirty="0" smtClean="0"/>
              <a:t> </a:t>
            </a:r>
            <a:r>
              <a:rPr lang="it-IT" sz="2400" b="1" dirty="0"/>
              <a:t>Tale classificazione si basa sul modello di rete integrata “</a:t>
            </a:r>
            <a:r>
              <a:rPr lang="it-IT" sz="2400" b="1" dirty="0" err="1"/>
              <a:t>hub</a:t>
            </a:r>
            <a:r>
              <a:rPr lang="it-IT" sz="2400" b="1" dirty="0"/>
              <a:t> and </a:t>
            </a:r>
            <a:r>
              <a:rPr lang="it-IT" sz="2400" b="1" dirty="0" err="1"/>
              <a:t>spoke</a:t>
            </a:r>
            <a:r>
              <a:rPr lang="it-IT" sz="2400" b="1" dirty="0"/>
              <a:t>”, che prevede la concentrazione della casistica più complessa in un numero limitato di centri (</a:t>
            </a:r>
            <a:r>
              <a:rPr lang="it-IT" sz="2400" b="1" dirty="0" err="1"/>
              <a:t>hub</a:t>
            </a:r>
            <a:r>
              <a:rPr lang="it-IT" sz="2400" b="1" dirty="0"/>
              <a:t>), fortemente integrati con i centri periferici (</a:t>
            </a:r>
            <a:r>
              <a:rPr lang="it-IT" sz="2400" b="1" dirty="0" err="1"/>
              <a:t>spoke</a:t>
            </a:r>
            <a:r>
              <a:rPr lang="it-IT" sz="2400" b="1" dirty="0"/>
              <a:t>).</a:t>
            </a:r>
          </a:p>
          <a:p>
            <a:endParaRPr lang="it-IT" dirty="0"/>
          </a:p>
        </p:txBody>
      </p:sp>
      <p:sp>
        <p:nvSpPr>
          <p:cNvPr id="4" name="Segnaposto contenuto 3"/>
          <p:cNvSpPr>
            <a:spLocks noGrp="1"/>
          </p:cNvSpPr>
          <p:nvPr>
            <p:ph sz="half" idx="2"/>
          </p:nvPr>
        </p:nvSpPr>
        <p:spPr>
          <a:xfrm>
            <a:off x="6607966" y="2438399"/>
            <a:ext cx="4895057" cy="3352801"/>
          </a:xfrm>
        </p:spPr>
        <p:txBody>
          <a:bodyPr>
            <a:noAutofit/>
          </a:bodyPr>
          <a:lstStyle/>
          <a:p>
            <a:pPr marL="0" indent="0">
              <a:buNone/>
            </a:pPr>
            <a:r>
              <a:rPr lang="it-IT" sz="2000" dirty="0" smtClean="0"/>
              <a:t>Sono integrati, inoltre, con centri che svolgono funzioni particolarmente specifiche, concentrate in un unico Centro regionale o in centri sovra-regionali: Centro Grandi Ustionati, Unità Spinali Unipolari e Riabilitazione del Cranioleso, Camera </a:t>
            </a:r>
            <a:r>
              <a:rPr lang="it-IT" sz="2000" dirty="0" smtClean="0"/>
              <a:t>Iperbarica, Trauma Center </a:t>
            </a:r>
            <a:r>
              <a:rPr lang="it-IT" sz="2000" dirty="0" err="1" smtClean="0"/>
              <a:t>Pediatrico,Centro</a:t>
            </a:r>
            <a:r>
              <a:rPr lang="it-IT" sz="2000" dirty="0" smtClean="0"/>
              <a:t> </a:t>
            </a:r>
            <a:r>
              <a:rPr lang="it-IT" sz="2000" dirty="0" smtClean="0"/>
              <a:t>per il Trattamento delle Amputazioni traumatiche e </a:t>
            </a:r>
            <a:r>
              <a:rPr lang="it-IT" sz="2000" dirty="0" err="1" smtClean="0"/>
              <a:t>Microchirurgia,Centro</a:t>
            </a:r>
            <a:r>
              <a:rPr lang="it-IT" sz="2000" dirty="0" smtClean="0"/>
              <a:t> Antiveleni.</a:t>
            </a:r>
            <a:endParaRPr lang="it-IT" sz="2000" dirty="0"/>
          </a:p>
        </p:txBody>
      </p:sp>
    </p:spTree>
    <p:extLst>
      <p:ext uri="{BB962C8B-B14F-4D97-AF65-F5344CB8AC3E}">
        <p14:creationId xmlns:p14="http://schemas.microsoft.com/office/powerpoint/2010/main" val="376833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0464" y="-276448"/>
            <a:ext cx="10250532" cy="1447357"/>
          </a:xfrm>
        </p:spPr>
        <p:txBody>
          <a:bodyPr/>
          <a:lstStyle/>
          <a:p>
            <a:pPr algn="l"/>
            <a:r>
              <a:rPr lang="it-IT" b="1" dirty="0">
                <a:solidFill>
                  <a:srgbClr val="FF0000"/>
                </a:solidFill>
                <a:latin typeface="Corbel" panose="020B0503020204020204" pitchFamily="34" charset="0"/>
              </a:rPr>
              <a:t>IL NOSTRO TRAUMA TEAM</a:t>
            </a:r>
          </a:p>
        </p:txBody>
      </p:sp>
      <p:pic>
        <p:nvPicPr>
          <p:cNvPr id="4" name="Segnaposto contenuto 3"/>
          <p:cNvPicPr>
            <a:picLocks noGrp="1" noChangeAspect="1"/>
          </p:cNvPicPr>
          <p:nvPr>
            <p:ph idx="1"/>
          </p:nvPr>
        </p:nvPicPr>
        <p:blipFill>
          <a:blip r:embed="rId3" cstate="print"/>
          <a:stretch>
            <a:fillRect/>
          </a:stretch>
        </p:blipFill>
        <p:spPr>
          <a:xfrm>
            <a:off x="0" y="1550325"/>
            <a:ext cx="5294735" cy="4651810"/>
          </a:xfrm>
          <a:prstGeom prst="rect">
            <a:avLst/>
          </a:prstGeom>
        </p:spPr>
      </p:pic>
      <p:pic>
        <p:nvPicPr>
          <p:cNvPr id="5" name="Immagine 4"/>
          <p:cNvPicPr>
            <a:picLocks noChangeAspect="1"/>
          </p:cNvPicPr>
          <p:nvPr/>
        </p:nvPicPr>
        <p:blipFill>
          <a:blip r:embed="rId4" cstate="print"/>
          <a:stretch>
            <a:fillRect/>
          </a:stretch>
        </p:blipFill>
        <p:spPr>
          <a:xfrm>
            <a:off x="5103628" y="700862"/>
            <a:ext cx="7001327" cy="6157138"/>
          </a:xfrm>
          <a:prstGeom prst="rect">
            <a:avLst/>
          </a:prstGeom>
        </p:spPr>
      </p:pic>
      <p:sp>
        <p:nvSpPr>
          <p:cNvPr id="6" name="Rectangle 1"/>
          <p:cNvSpPr>
            <a:spLocks noChangeArrowheads="1"/>
          </p:cNvSpPr>
          <p:nvPr/>
        </p:nvSpPr>
        <p:spPr bwMode="auto">
          <a:xfrm rot="20533942">
            <a:off x="256598" y="1969593"/>
            <a:ext cx="27398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smtClean="0">
                <a:ln>
                  <a:noFill/>
                </a:ln>
                <a:solidFill>
                  <a:srgbClr val="FF0000"/>
                </a:solidFill>
                <a:effectLst/>
                <a:latin typeface="Calibri" panose="020F0502020204030204" pitchFamily="34" charset="0"/>
                <a:ea typeface="+mn-ea"/>
                <a:cs typeface="+mn-cs"/>
              </a:rPr>
              <a:t>TRAUMA LEADER</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4"/>
          <p:cNvSpPr>
            <a:spLocks noChangeArrowheads="1"/>
          </p:cNvSpPr>
          <p:nvPr/>
        </p:nvSpPr>
        <p:spPr bwMode="auto">
          <a:xfrm rot="20303442">
            <a:off x="849248" y="1297799"/>
            <a:ext cx="25655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smtClean="0">
                <a:ln>
                  <a:noFill/>
                </a:ln>
                <a:solidFill>
                  <a:srgbClr val="FF0000"/>
                </a:solidFill>
                <a:effectLst/>
                <a:latin typeface="Calibri" panose="020F0502020204030204" pitchFamily="34" charset="0"/>
                <a:ea typeface="+mn-ea"/>
                <a:cs typeface="+mn-cs"/>
              </a:rPr>
              <a:t>EVENT MANAGER</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sp>
        <p:nvSpPr>
          <p:cNvPr id="3" name="Rettangolo 2"/>
          <p:cNvSpPr/>
          <p:nvPr/>
        </p:nvSpPr>
        <p:spPr>
          <a:xfrm>
            <a:off x="0" y="2138858"/>
            <a:ext cx="1268310" cy="15196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
          <p:cNvSpPr>
            <a:spLocks noChangeArrowheads="1"/>
          </p:cNvSpPr>
          <p:nvPr/>
        </p:nvSpPr>
        <p:spPr bwMode="auto">
          <a:xfrm rot="20533942">
            <a:off x="-251437" y="4305947"/>
            <a:ext cx="26156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smtClean="0">
                <a:ln>
                  <a:noFill/>
                </a:ln>
                <a:solidFill>
                  <a:srgbClr val="FF0000"/>
                </a:solidFill>
                <a:effectLst/>
                <a:latin typeface="Calibri" panose="020F0502020204030204" pitchFamily="34" charset="0"/>
                <a:ea typeface="+mn-ea"/>
                <a:cs typeface="+mn-cs"/>
              </a:rPr>
              <a:t>TRAUMA LEADER</a:t>
            </a: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6652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1" nodeType="clickEffect">
                                  <p:stCondLst>
                                    <p:cond delay="0"/>
                                  </p:stCondLst>
                                  <p:childTnLst>
                                    <p:animEffect transition="out" filter="fade">
                                      <p:cBhvr>
                                        <p:cTn id="10" dur="1000"/>
                                        <p:tgtEl>
                                          <p:spTgt spid="11"/>
                                        </p:tgtEl>
                                      </p:cBhvr>
                                    </p:animEffect>
                                    <p:anim calcmode="lin" valueType="num">
                                      <p:cBhvr>
                                        <p:cTn id="11" dur="1000"/>
                                        <p:tgtEl>
                                          <p:spTgt spid="11"/>
                                        </p:tgtEl>
                                        <p:attrNameLst>
                                          <p:attrName>ppt_x</p:attrName>
                                        </p:attrNameLst>
                                      </p:cBhvr>
                                      <p:tavLst>
                                        <p:tav tm="0">
                                          <p:val>
                                            <p:strVal val="ppt_x"/>
                                          </p:val>
                                        </p:tav>
                                        <p:tav tm="100000">
                                          <p:val>
                                            <p:strVal val="ppt_x"/>
                                          </p:val>
                                        </p:tav>
                                      </p:tavLst>
                                    </p:anim>
                                    <p:anim calcmode="lin" valueType="num">
                                      <p:cBhvr>
                                        <p:cTn id="12" dur="1000"/>
                                        <p:tgtEl>
                                          <p:spTgt spid="11"/>
                                        </p:tgtEl>
                                        <p:attrNameLst>
                                          <p:attrName>ppt_y</p:attrName>
                                        </p:attrNameLst>
                                      </p:cBhvr>
                                      <p:tavLst>
                                        <p:tav tm="0">
                                          <p:val>
                                            <p:strVal val="ppt_y"/>
                                          </p:val>
                                        </p:tav>
                                        <p:tav tm="100000">
                                          <p:val>
                                            <p:strVal val="ppt_y+.1"/>
                                          </p:val>
                                        </p:tav>
                                      </p:tavLst>
                                    </p:anim>
                                    <p:set>
                                      <p:cBhvr>
                                        <p:cTn id="13" dur="1" fill="hold">
                                          <p:stCondLst>
                                            <p:cond delay="9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6"/>
                                        </p:tgtEl>
                                      </p:cBhvr>
                                    </p:animEffect>
                                    <p:anim calcmode="lin" valueType="num">
                                      <p:cBhvr>
                                        <p:cTn id="26" dur="1000"/>
                                        <p:tgtEl>
                                          <p:spTgt spid="6"/>
                                        </p:tgtEl>
                                        <p:attrNameLst>
                                          <p:attrName>ppt_x</p:attrName>
                                        </p:attrNameLst>
                                      </p:cBhvr>
                                      <p:tavLst>
                                        <p:tav tm="0">
                                          <p:val>
                                            <p:strVal val="ppt_x"/>
                                          </p:val>
                                        </p:tav>
                                        <p:tav tm="100000">
                                          <p:val>
                                            <p:strVal val="ppt_x"/>
                                          </p:val>
                                        </p:tav>
                                      </p:tavLst>
                                    </p:anim>
                                    <p:anim calcmode="lin" valueType="num">
                                      <p:cBhvr>
                                        <p:cTn id="27" dur="1000"/>
                                        <p:tgtEl>
                                          <p:spTgt spid="6"/>
                                        </p:tgtEl>
                                        <p:attrNameLst>
                                          <p:attrName>ppt_y</p:attrName>
                                        </p:attrNameLst>
                                      </p:cBhvr>
                                      <p:tavLst>
                                        <p:tav tm="0">
                                          <p:val>
                                            <p:strVal val="ppt_y"/>
                                          </p:val>
                                        </p:tav>
                                        <p:tav tm="100000">
                                          <p:val>
                                            <p:strVal val="ppt_y+.1"/>
                                          </p:val>
                                        </p:tav>
                                      </p:tavLst>
                                    </p:anim>
                                    <p:set>
                                      <p:cBhvr>
                                        <p:cTn id="28" dur="1" fill="hold">
                                          <p:stCondLst>
                                            <p:cond delay="9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9" grpId="0"/>
      <p:bldP spid="3" grpId="1" animBg="1"/>
      <p:bldP spid="11" grpId="0"/>
      <p:bldP spid="11"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2" name="Picture 4" descr="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674688"/>
            <a:ext cx="9396413" cy="753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883" name="Text Box 5"/>
          <p:cNvSpPr txBox="1">
            <a:spLocks noChangeArrowheads="1"/>
          </p:cNvSpPr>
          <p:nvPr/>
        </p:nvSpPr>
        <p:spPr bwMode="auto">
          <a:xfrm>
            <a:off x="3575051" y="1"/>
            <a:ext cx="5153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it-IT" altLang="it-IT" sz="2800" b="1">
                <a:solidFill>
                  <a:srgbClr val="0000FF"/>
                </a:solidFill>
                <a:latin typeface="Comic Sans MS" panose="030F0702030302020204" pitchFamily="66" charset="0"/>
              </a:rPr>
              <a:t>TRAUMA TEAM STANDARD</a:t>
            </a:r>
          </a:p>
        </p:txBody>
      </p:sp>
      <p:sp>
        <p:nvSpPr>
          <p:cNvPr id="890884" name="Text Box 6"/>
          <p:cNvSpPr txBox="1">
            <a:spLocks noChangeArrowheads="1"/>
          </p:cNvSpPr>
          <p:nvPr/>
        </p:nvSpPr>
        <p:spPr bwMode="auto">
          <a:xfrm>
            <a:off x="1524001" y="2060575"/>
            <a:ext cx="5292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it-IT" altLang="it-IT" sz="2400" b="1" dirty="0" smtClean="0">
                <a:solidFill>
                  <a:srgbClr val="0000FF"/>
                </a:solidFill>
                <a:latin typeface="Comic Sans MS" panose="030F0702030302020204" pitchFamily="66" charset="0"/>
              </a:rPr>
              <a:t>MEDICO </a:t>
            </a:r>
            <a:r>
              <a:rPr lang="it-IT" altLang="it-IT" sz="2400" b="1" dirty="0">
                <a:solidFill>
                  <a:srgbClr val="0000FF"/>
                </a:solidFill>
                <a:latin typeface="Comic Sans MS" panose="030F0702030302020204" pitchFamily="66" charset="0"/>
              </a:rPr>
              <a:t>DI PRONTO SOCCORSO</a:t>
            </a:r>
          </a:p>
        </p:txBody>
      </p:sp>
      <p:sp>
        <p:nvSpPr>
          <p:cNvPr id="890885" name="Text Box 7"/>
          <p:cNvSpPr txBox="1">
            <a:spLocks noChangeArrowheads="1"/>
          </p:cNvSpPr>
          <p:nvPr/>
        </p:nvSpPr>
        <p:spPr bwMode="auto">
          <a:xfrm>
            <a:off x="1524001" y="692150"/>
            <a:ext cx="5148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it-IT" altLang="it-IT" sz="2400" b="1" dirty="0" smtClean="0">
                <a:solidFill>
                  <a:srgbClr val="0000FF"/>
                </a:solidFill>
                <a:latin typeface="Comic Sans MS" panose="030F0702030302020204" pitchFamily="66" charset="0"/>
              </a:rPr>
              <a:t>ANESTESISTA-RIANIMATORE</a:t>
            </a:r>
            <a:endParaRPr lang="it-IT" altLang="it-IT" sz="2400" b="1" dirty="0">
              <a:solidFill>
                <a:srgbClr val="0000FF"/>
              </a:solidFill>
              <a:latin typeface="Comic Sans MS" panose="030F0702030302020204" pitchFamily="66" charset="0"/>
            </a:endParaRPr>
          </a:p>
        </p:txBody>
      </p:sp>
      <p:sp>
        <p:nvSpPr>
          <p:cNvPr id="890886" name="Text Box 8"/>
          <p:cNvSpPr txBox="1">
            <a:spLocks noChangeArrowheads="1"/>
          </p:cNvSpPr>
          <p:nvPr/>
        </p:nvSpPr>
        <p:spPr bwMode="auto">
          <a:xfrm>
            <a:off x="1524001" y="3789363"/>
            <a:ext cx="529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it-IT" altLang="it-IT" sz="2400" b="1" dirty="0">
                <a:solidFill>
                  <a:srgbClr val="0000FF"/>
                </a:solidFill>
                <a:latin typeface="Comic Sans MS" panose="030F0702030302020204" pitchFamily="66" charset="0"/>
              </a:rPr>
              <a:t>RADIOLOGO/NEURORADIOLOGO</a:t>
            </a:r>
          </a:p>
        </p:txBody>
      </p:sp>
      <p:sp>
        <p:nvSpPr>
          <p:cNvPr id="890887" name="Text Box 9"/>
          <p:cNvSpPr txBox="1">
            <a:spLocks noChangeArrowheads="1"/>
          </p:cNvSpPr>
          <p:nvPr/>
        </p:nvSpPr>
        <p:spPr bwMode="auto">
          <a:xfrm>
            <a:off x="3575051" y="5224360"/>
            <a:ext cx="4933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it-IT" altLang="it-IT" sz="2400" b="1" dirty="0">
                <a:solidFill>
                  <a:srgbClr val="0000FF"/>
                </a:solidFill>
                <a:latin typeface="Comic Sans MS" panose="030F0702030302020204" pitchFamily="66" charset="0"/>
              </a:rPr>
              <a:t>CHIRURGO</a:t>
            </a:r>
            <a:r>
              <a:rPr lang="it-IT" altLang="it-IT" b="1" dirty="0">
                <a:solidFill>
                  <a:srgbClr val="0000FF"/>
                </a:solidFill>
                <a:latin typeface="Comic Sans MS" panose="030F0702030302020204" pitchFamily="66" charset="0"/>
              </a:rPr>
              <a:t> </a:t>
            </a:r>
            <a:r>
              <a:rPr lang="it-IT" altLang="it-IT" sz="2400" b="1" dirty="0">
                <a:solidFill>
                  <a:srgbClr val="0000FF"/>
                </a:solidFill>
                <a:latin typeface="Comic Sans MS" panose="030F0702030302020204" pitchFamily="66" charset="0"/>
              </a:rPr>
              <a:t>DELL’EMERGENZA</a:t>
            </a:r>
          </a:p>
        </p:txBody>
      </p:sp>
      <p:sp>
        <p:nvSpPr>
          <p:cNvPr id="890888" name="Text Box 10"/>
          <p:cNvSpPr txBox="1">
            <a:spLocks noChangeArrowheads="1"/>
          </p:cNvSpPr>
          <p:nvPr/>
        </p:nvSpPr>
        <p:spPr bwMode="auto">
          <a:xfrm>
            <a:off x="1762919" y="6141710"/>
            <a:ext cx="481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it-IT" altLang="it-IT" sz="2400" b="1" dirty="0">
                <a:solidFill>
                  <a:srgbClr val="0000FF"/>
                </a:solidFill>
                <a:latin typeface="Comic Sans MS" panose="030F0702030302020204" pitchFamily="66" charset="0"/>
              </a:rPr>
              <a:t>MEDICO BANCA DEL SANGUE</a:t>
            </a:r>
          </a:p>
        </p:txBody>
      </p:sp>
      <p:sp>
        <p:nvSpPr>
          <p:cNvPr id="890889" name="Text Box 9"/>
          <p:cNvSpPr txBox="1">
            <a:spLocks noChangeArrowheads="1"/>
          </p:cNvSpPr>
          <p:nvPr/>
        </p:nvSpPr>
        <p:spPr bwMode="auto">
          <a:xfrm>
            <a:off x="4800601" y="2781300"/>
            <a:ext cx="60499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sz="2400" b="1" dirty="0" smtClean="0">
                <a:solidFill>
                  <a:srgbClr val="0000FF"/>
                </a:solidFill>
                <a:latin typeface="Comic Sans MS" panose="030F0702030302020204" pitchFamily="66" charset="0"/>
              </a:rPr>
              <a:t>INFERMIERE </a:t>
            </a:r>
            <a:r>
              <a:rPr lang="it-IT" altLang="it-IT" sz="2400" b="1" dirty="0">
                <a:solidFill>
                  <a:srgbClr val="0000FF"/>
                </a:solidFill>
                <a:latin typeface="Comic Sans MS" panose="030F0702030302020204" pitchFamily="66" charset="0"/>
              </a:rPr>
              <a:t>DI PRONTO SOCCORSO</a:t>
            </a:r>
          </a:p>
        </p:txBody>
      </p:sp>
      <p:sp>
        <p:nvSpPr>
          <p:cNvPr id="890890" name="Text Box 10"/>
          <p:cNvSpPr txBox="1">
            <a:spLocks noChangeArrowheads="1"/>
          </p:cNvSpPr>
          <p:nvPr/>
        </p:nvSpPr>
        <p:spPr bwMode="auto">
          <a:xfrm>
            <a:off x="5664201" y="1341438"/>
            <a:ext cx="540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dirty="0" smtClean="0">
                <a:solidFill>
                  <a:srgbClr val="0000FF"/>
                </a:solidFill>
                <a:latin typeface="Comic Sans MS" panose="030F0702030302020204" pitchFamily="66" charset="0"/>
              </a:rPr>
              <a:t>INFERMIERE </a:t>
            </a:r>
            <a:r>
              <a:rPr lang="it-IT" altLang="it-IT" sz="2400" b="1" dirty="0">
                <a:solidFill>
                  <a:srgbClr val="0000FF"/>
                </a:solidFill>
                <a:latin typeface="Comic Sans MS" panose="030F0702030302020204" pitchFamily="66" charset="0"/>
              </a:rPr>
              <a:t>DELL’EMERGENZA</a:t>
            </a:r>
          </a:p>
        </p:txBody>
      </p:sp>
      <p:sp>
        <p:nvSpPr>
          <p:cNvPr id="890891" name="Text Box 11"/>
          <p:cNvSpPr txBox="1">
            <a:spLocks noChangeArrowheads="1"/>
          </p:cNvSpPr>
          <p:nvPr/>
        </p:nvSpPr>
        <p:spPr bwMode="auto">
          <a:xfrm>
            <a:off x="7032625" y="4437063"/>
            <a:ext cx="381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it-IT" altLang="it-IT" sz="2400" b="1">
                <a:solidFill>
                  <a:srgbClr val="0000FF"/>
                </a:solidFill>
                <a:latin typeface="Comic Sans MS" panose="030F0702030302020204" pitchFamily="66" charset="0"/>
              </a:rPr>
              <a:t>TECNICO RADIOLOGO</a:t>
            </a:r>
          </a:p>
        </p:txBody>
      </p:sp>
      <p:sp>
        <p:nvSpPr>
          <p:cNvPr id="3" name="Rectangle 1"/>
          <p:cNvSpPr>
            <a:spLocks noChangeArrowheads="1"/>
          </p:cNvSpPr>
          <p:nvPr/>
        </p:nvSpPr>
        <p:spPr bwMode="auto">
          <a:xfrm>
            <a:off x="7611730" y="6164262"/>
            <a:ext cx="26581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0" u="none" strike="noStrike" cap="none" normalizeH="0" baseline="0" dirty="0" smtClean="0">
                <a:ln>
                  <a:noFill/>
                </a:ln>
                <a:solidFill>
                  <a:srgbClr val="0000FF"/>
                </a:solidFill>
                <a:effectLst/>
                <a:latin typeface="Comic Sans MS" panose="030F0702030302020204" pitchFamily="66" charset="0"/>
              </a:rPr>
              <a:t>LABORATORIO</a:t>
            </a:r>
            <a:endParaRPr kumimoji="0" lang="it-IT" altLang="it-IT" sz="1800" b="1"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45750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90885"/>
                                        </p:tgtEl>
                                        <p:attrNameLst>
                                          <p:attrName>style.visibility</p:attrName>
                                        </p:attrNameLst>
                                      </p:cBhvr>
                                      <p:to>
                                        <p:strVal val="visible"/>
                                      </p:to>
                                    </p:set>
                                    <p:anim calcmode="lin" valueType="num">
                                      <p:cBhvr>
                                        <p:cTn id="7" dur="1000" fill="hold"/>
                                        <p:tgtEl>
                                          <p:spTgt spid="890885"/>
                                        </p:tgtEl>
                                        <p:attrNameLst>
                                          <p:attrName>ppt_w</p:attrName>
                                        </p:attrNameLst>
                                      </p:cBhvr>
                                      <p:tavLst>
                                        <p:tav tm="0">
                                          <p:val>
                                            <p:strVal val="#ppt_w*0.70"/>
                                          </p:val>
                                        </p:tav>
                                        <p:tav tm="100000">
                                          <p:val>
                                            <p:strVal val="#ppt_w"/>
                                          </p:val>
                                        </p:tav>
                                      </p:tavLst>
                                    </p:anim>
                                    <p:anim calcmode="lin" valueType="num">
                                      <p:cBhvr>
                                        <p:cTn id="8" dur="1000" fill="hold"/>
                                        <p:tgtEl>
                                          <p:spTgt spid="890885"/>
                                        </p:tgtEl>
                                        <p:attrNameLst>
                                          <p:attrName>ppt_h</p:attrName>
                                        </p:attrNameLst>
                                      </p:cBhvr>
                                      <p:tavLst>
                                        <p:tav tm="0">
                                          <p:val>
                                            <p:strVal val="#ppt_h"/>
                                          </p:val>
                                        </p:tav>
                                        <p:tav tm="100000">
                                          <p:val>
                                            <p:strVal val="#ppt_h"/>
                                          </p:val>
                                        </p:tav>
                                      </p:tavLst>
                                    </p:anim>
                                    <p:animEffect transition="in" filter="fade">
                                      <p:cBhvr>
                                        <p:cTn id="9" dur="1000"/>
                                        <p:tgtEl>
                                          <p:spTgt spid="89088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90890"/>
                                        </p:tgtEl>
                                        <p:attrNameLst>
                                          <p:attrName>style.visibility</p:attrName>
                                        </p:attrNameLst>
                                      </p:cBhvr>
                                      <p:to>
                                        <p:strVal val="visible"/>
                                      </p:to>
                                    </p:set>
                                    <p:anim calcmode="lin" valueType="num">
                                      <p:cBhvr>
                                        <p:cTn id="14" dur="1000" fill="hold"/>
                                        <p:tgtEl>
                                          <p:spTgt spid="890890"/>
                                        </p:tgtEl>
                                        <p:attrNameLst>
                                          <p:attrName>ppt_w</p:attrName>
                                        </p:attrNameLst>
                                      </p:cBhvr>
                                      <p:tavLst>
                                        <p:tav tm="0">
                                          <p:val>
                                            <p:strVal val="#ppt_w*0.70"/>
                                          </p:val>
                                        </p:tav>
                                        <p:tav tm="100000">
                                          <p:val>
                                            <p:strVal val="#ppt_w"/>
                                          </p:val>
                                        </p:tav>
                                      </p:tavLst>
                                    </p:anim>
                                    <p:anim calcmode="lin" valueType="num">
                                      <p:cBhvr>
                                        <p:cTn id="15" dur="1000" fill="hold"/>
                                        <p:tgtEl>
                                          <p:spTgt spid="890890"/>
                                        </p:tgtEl>
                                        <p:attrNameLst>
                                          <p:attrName>ppt_h</p:attrName>
                                        </p:attrNameLst>
                                      </p:cBhvr>
                                      <p:tavLst>
                                        <p:tav tm="0">
                                          <p:val>
                                            <p:strVal val="#ppt_h"/>
                                          </p:val>
                                        </p:tav>
                                        <p:tav tm="100000">
                                          <p:val>
                                            <p:strVal val="#ppt_h"/>
                                          </p:val>
                                        </p:tav>
                                      </p:tavLst>
                                    </p:anim>
                                    <p:animEffect transition="in" filter="fade">
                                      <p:cBhvr>
                                        <p:cTn id="16" dur="1000"/>
                                        <p:tgtEl>
                                          <p:spTgt spid="89089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90884"/>
                                        </p:tgtEl>
                                        <p:attrNameLst>
                                          <p:attrName>style.visibility</p:attrName>
                                        </p:attrNameLst>
                                      </p:cBhvr>
                                      <p:to>
                                        <p:strVal val="visible"/>
                                      </p:to>
                                    </p:set>
                                    <p:anim calcmode="lin" valueType="num">
                                      <p:cBhvr>
                                        <p:cTn id="21" dur="1000" fill="hold"/>
                                        <p:tgtEl>
                                          <p:spTgt spid="890884"/>
                                        </p:tgtEl>
                                        <p:attrNameLst>
                                          <p:attrName>ppt_w</p:attrName>
                                        </p:attrNameLst>
                                      </p:cBhvr>
                                      <p:tavLst>
                                        <p:tav tm="0">
                                          <p:val>
                                            <p:strVal val="#ppt_w*0.70"/>
                                          </p:val>
                                        </p:tav>
                                        <p:tav tm="100000">
                                          <p:val>
                                            <p:strVal val="#ppt_w"/>
                                          </p:val>
                                        </p:tav>
                                      </p:tavLst>
                                    </p:anim>
                                    <p:anim calcmode="lin" valueType="num">
                                      <p:cBhvr>
                                        <p:cTn id="22" dur="1000" fill="hold"/>
                                        <p:tgtEl>
                                          <p:spTgt spid="890884"/>
                                        </p:tgtEl>
                                        <p:attrNameLst>
                                          <p:attrName>ppt_h</p:attrName>
                                        </p:attrNameLst>
                                      </p:cBhvr>
                                      <p:tavLst>
                                        <p:tav tm="0">
                                          <p:val>
                                            <p:strVal val="#ppt_h"/>
                                          </p:val>
                                        </p:tav>
                                        <p:tav tm="100000">
                                          <p:val>
                                            <p:strVal val="#ppt_h"/>
                                          </p:val>
                                        </p:tav>
                                      </p:tavLst>
                                    </p:anim>
                                    <p:animEffect transition="in" filter="fade">
                                      <p:cBhvr>
                                        <p:cTn id="23" dur="1000"/>
                                        <p:tgtEl>
                                          <p:spTgt spid="89088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90889"/>
                                        </p:tgtEl>
                                        <p:attrNameLst>
                                          <p:attrName>style.visibility</p:attrName>
                                        </p:attrNameLst>
                                      </p:cBhvr>
                                      <p:to>
                                        <p:strVal val="visible"/>
                                      </p:to>
                                    </p:set>
                                    <p:anim calcmode="lin" valueType="num">
                                      <p:cBhvr>
                                        <p:cTn id="28" dur="1000" fill="hold"/>
                                        <p:tgtEl>
                                          <p:spTgt spid="890889"/>
                                        </p:tgtEl>
                                        <p:attrNameLst>
                                          <p:attrName>ppt_w</p:attrName>
                                        </p:attrNameLst>
                                      </p:cBhvr>
                                      <p:tavLst>
                                        <p:tav tm="0">
                                          <p:val>
                                            <p:strVal val="#ppt_w*0.70"/>
                                          </p:val>
                                        </p:tav>
                                        <p:tav tm="100000">
                                          <p:val>
                                            <p:strVal val="#ppt_w"/>
                                          </p:val>
                                        </p:tav>
                                      </p:tavLst>
                                    </p:anim>
                                    <p:anim calcmode="lin" valueType="num">
                                      <p:cBhvr>
                                        <p:cTn id="29" dur="1000" fill="hold"/>
                                        <p:tgtEl>
                                          <p:spTgt spid="890889"/>
                                        </p:tgtEl>
                                        <p:attrNameLst>
                                          <p:attrName>ppt_h</p:attrName>
                                        </p:attrNameLst>
                                      </p:cBhvr>
                                      <p:tavLst>
                                        <p:tav tm="0">
                                          <p:val>
                                            <p:strVal val="#ppt_h"/>
                                          </p:val>
                                        </p:tav>
                                        <p:tav tm="100000">
                                          <p:val>
                                            <p:strVal val="#ppt_h"/>
                                          </p:val>
                                        </p:tav>
                                      </p:tavLst>
                                    </p:anim>
                                    <p:animEffect transition="in" filter="fade">
                                      <p:cBhvr>
                                        <p:cTn id="30" dur="1000"/>
                                        <p:tgtEl>
                                          <p:spTgt spid="89088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90886"/>
                                        </p:tgtEl>
                                        <p:attrNameLst>
                                          <p:attrName>style.visibility</p:attrName>
                                        </p:attrNameLst>
                                      </p:cBhvr>
                                      <p:to>
                                        <p:strVal val="visible"/>
                                      </p:to>
                                    </p:set>
                                    <p:anim calcmode="lin" valueType="num">
                                      <p:cBhvr>
                                        <p:cTn id="35" dur="1000" fill="hold"/>
                                        <p:tgtEl>
                                          <p:spTgt spid="890886"/>
                                        </p:tgtEl>
                                        <p:attrNameLst>
                                          <p:attrName>ppt_w</p:attrName>
                                        </p:attrNameLst>
                                      </p:cBhvr>
                                      <p:tavLst>
                                        <p:tav tm="0">
                                          <p:val>
                                            <p:strVal val="#ppt_w*0.70"/>
                                          </p:val>
                                        </p:tav>
                                        <p:tav tm="100000">
                                          <p:val>
                                            <p:strVal val="#ppt_w"/>
                                          </p:val>
                                        </p:tav>
                                      </p:tavLst>
                                    </p:anim>
                                    <p:anim calcmode="lin" valueType="num">
                                      <p:cBhvr>
                                        <p:cTn id="36" dur="1000" fill="hold"/>
                                        <p:tgtEl>
                                          <p:spTgt spid="890886"/>
                                        </p:tgtEl>
                                        <p:attrNameLst>
                                          <p:attrName>ppt_h</p:attrName>
                                        </p:attrNameLst>
                                      </p:cBhvr>
                                      <p:tavLst>
                                        <p:tav tm="0">
                                          <p:val>
                                            <p:strVal val="#ppt_h"/>
                                          </p:val>
                                        </p:tav>
                                        <p:tav tm="100000">
                                          <p:val>
                                            <p:strVal val="#ppt_h"/>
                                          </p:val>
                                        </p:tav>
                                      </p:tavLst>
                                    </p:anim>
                                    <p:animEffect transition="in" filter="fade">
                                      <p:cBhvr>
                                        <p:cTn id="37" dur="1000"/>
                                        <p:tgtEl>
                                          <p:spTgt spid="89088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890891"/>
                                        </p:tgtEl>
                                        <p:attrNameLst>
                                          <p:attrName>style.visibility</p:attrName>
                                        </p:attrNameLst>
                                      </p:cBhvr>
                                      <p:to>
                                        <p:strVal val="visible"/>
                                      </p:to>
                                    </p:set>
                                    <p:anim calcmode="lin" valueType="num">
                                      <p:cBhvr>
                                        <p:cTn id="42" dur="1000" fill="hold"/>
                                        <p:tgtEl>
                                          <p:spTgt spid="890891"/>
                                        </p:tgtEl>
                                        <p:attrNameLst>
                                          <p:attrName>ppt_w</p:attrName>
                                        </p:attrNameLst>
                                      </p:cBhvr>
                                      <p:tavLst>
                                        <p:tav tm="0">
                                          <p:val>
                                            <p:strVal val="#ppt_w*0.70"/>
                                          </p:val>
                                        </p:tav>
                                        <p:tav tm="100000">
                                          <p:val>
                                            <p:strVal val="#ppt_w"/>
                                          </p:val>
                                        </p:tav>
                                      </p:tavLst>
                                    </p:anim>
                                    <p:anim calcmode="lin" valueType="num">
                                      <p:cBhvr>
                                        <p:cTn id="43" dur="1000" fill="hold"/>
                                        <p:tgtEl>
                                          <p:spTgt spid="890891"/>
                                        </p:tgtEl>
                                        <p:attrNameLst>
                                          <p:attrName>ppt_h</p:attrName>
                                        </p:attrNameLst>
                                      </p:cBhvr>
                                      <p:tavLst>
                                        <p:tav tm="0">
                                          <p:val>
                                            <p:strVal val="#ppt_h"/>
                                          </p:val>
                                        </p:tav>
                                        <p:tav tm="100000">
                                          <p:val>
                                            <p:strVal val="#ppt_h"/>
                                          </p:val>
                                        </p:tav>
                                      </p:tavLst>
                                    </p:anim>
                                    <p:animEffect transition="in" filter="fade">
                                      <p:cBhvr>
                                        <p:cTn id="44" dur="1000"/>
                                        <p:tgtEl>
                                          <p:spTgt spid="89089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890887"/>
                                        </p:tgtEl>
                                        <p:attrNameLst>
                                          <p:attrName>style.visibility</p:attrName>
                                        </p:attrNameLst>
                                      </p:cBhvr>
                                      <p:to>
                                        <p:strVal val="visible"/>
                                      </p:to>
                                    </p:set>
                                    <p:anim calcmode="lin" valueType="num">
                                      <p:cBhvr>
                                        <p:cTn id="49" dur="1000" fill="hold"/>
                                        <p:tgtEl>
                                          <p:spTgt spid="890887"/>
                                        </p:tgtEl>
                                        <p:attrNameLst>
                                          <p:attrName>ppt_w</p:attrName>
                                        </p:attrNameLst>
                                      </p:cBhvr>
                                      <p:tavLst>
                                        <p:tav tm="0">
                                          <p:val>
                                            <p:strVal val="#ppt_w*0.70"/>
                                          </p:val>
                                        </p:tav>
                                        <p:tav tm="100000">
                                          <p:val>
                                            <p:strVal val="#ppt_w"/>
                                          </p:val>
                                        </p:tav>
                                      </p:tavLst>
                                    </p:anim>
                                    <p:anim calcmode="lin" valueType="num">
                                      <p:cBhvr>
                                        <p:cTn id="50" dur="1000" fill="hold"/>
                                        <p:tgtEl>
                                          <p:spTgt spid="890887"/>
                                        </p:tgtEl>
                                        <p:attrNameLst>
                                          <p:attrName>ppt_h</p:attrName>
                                        </p:attrNameLst>
                                      </p:cBhvr>
                                      <p:tavLst>
                                        <p:tav tm="0">
                                          <p:val>
                                            <p:strVal val="#ppt_h"/>
                                          </p:val>
                                        </p:tav>
                                        <p:tav tm="100000">
                                          <p:val>
                                            <p:strVal val="#ppt_h"/>
                                          </p:val>
                                        </p:tav>
                                      </p:tavLst>
                                    </p:anim>
                                    <p:animEffect transition="in" filter="fade">
                                      <p:cBhvr>
                                        <p:cTn id="51" dur="1000"/>
                                        <p:tgtEl>
                                          <p:spTgt spid="890887"/>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890888"/>
                                        </p:tgtEl>
                                        <p:attrNameLst>
                                          <p:attrName>style.visibility</p:attrName>
                                        </p:attrNameLst>
                                      </p:cBhvr>
                                      <p:to>
                                        <p:strVal val="visible"/>
                                      </p:to>
                                    </p:set>
                                    <p:anim calcmode="lin" valueType="num">
                                      <p:cBhvr>
                                        <p:cTn id="56" dur="1000" fill="hold"/>
                                        <p:tgtEl>
                                          <p:spTgt spid="890888"/>
                                        </p:tgtEl>
                                        <p:attrNameLst>
                                          <p:attrName>ppt_w</p:attrName>
                                        </p:attrNameLst>
                                      </p:cBhvr>
                                      <p:tavLst>
                                        <p:tav tm="0">
                                          <p:val>
                                            <p:strVal val="#ppt_w*0.70"/>
                                          </p:val>
                                        </p:tav>
                                        <p:tav tm="100000">
                                          <p:val>
                                            <p:strVal val="#ppt_w"/>
                                          </p:val>
                                        </p:tav>
                                      </p:tavLst>
                                    </p:anim>
                                    <p:anim calcmode="lin" valueType="num">
                                      <p:cBhvr>
                                        <p:cTn id="57" dur="1000" fill="hold"/>
                                        <p:tgtEl>
                                          <p:spTgt spid="890888"/>
                                        </p:tgtEl>
                                        <p:attrNameLst>
                                          <p:attrName>ppt_h</p:attrName>
                                        </p:attrNameLst>
                                      </p:cBhvr>
                                      <p:tavLst>
                                        <p:tav tm="0">
                                          <p:val>
                                            <p:strVal val="#ppt_h"/>
                                          </p:val>
                                        </p:tav>
                                        <p:tav tm="100000">
                                          <p:val>
                                            <p:strVal val="#ppt_h"/>
                                          </p:val>
                                        </p:tav>
                                      </p:tavLst>
                                    </p:anim>
                                    <p:animEffect transition="in" filter="fade">
                                      <p:cBhvr>
                                        <p:cTn id="58" dur="1000"/>
                                        <p:tgtEl>
                                          <p:spTgt spid="890888"/>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p:cTn id="63" dur="1000" fill="hold"/>
                                        <p:tgtEl>
                                          <p:spTgt spid="3"/>
                                        </p:tgtEl>
                                        <p:attrNameLst>
                                          <p:attrName>ppt_w</p:attrName>
                                        </p:attrNameLst>
                                      </p:cBhvr>
                                      <p:tavLst>
                                        <p:tav tm="0">
                                          <p:val>
                                            <p:strVal val="#ppt_w*0.70"/>
                                          </p:val>
                                        </p:tav>
                                        <p:tav tm="100000">
                                          <p:val>
                                            <p:strVal val="#ppt_w"/>
                                          </p:val>
                                        </p:tav>
                                      </p:tavLst>
                                    </p:anim>
                                    <p:anim calcmode="lin" valueType="num">
                                      <p:cBhvr>
                                        <p:cTn id="64" dur="1000" fill="hold"/>
                                        <p:tgtEl>
                                          <p:spTgt spid="3"/>
                                        </p:tgtEl>
                                        <p:attrNameLst>
                                          <p:attrName>ppt_h</p:attrName>
                                        </p:attrNameLst>
                                      </p:cBhvr>
                                      <p:tavLst>
                                        <p:tav tm="0">
                                          <p:val>
                                            <p:strVal val="#ppt_h"/>
                                          </p:val>
                                        </p:tav>
                                        <p:tav tm="100000">
                                          <p:val>
                                            <p:strVal val="#ppt_h"/>
                                          </p:val>
                                        </p:tav>
                                      </p:tavLst>
                                    </p:anim>
                                    <p:animEffect transition="in" filter="fade">
                                      <p:cBhvr>
                                        <p:cTn id="6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4" grpId="0"/>
      <p:bldP spid="890885" grpId="0"/>
      <p:bldP spid="890886" grpId="0"/>
      <p:bldP spid="890887" grpId="0"/>
      <p:bldP spid="890888" grpId="0"/>
      <p:bldP spid="890889" grpId="0"/>
      <p:bldP spid="890890" grpId="0"/>
      <p:bldP spid="890891"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7751" name="Group 71"/>
          <p:cNvGraphicFramePr>
            <a:graphicFrameLocks noGrp="1"/>
          </p:cNvGraphicFramePr>
          <p:nvPr>
            <p:extLst>
              <p:ext uri="{D42A27DB-BD31-4B8C-83A1-F6EECF244321}">
                <p14:modId xmlns:p14="http://schemas.microsoft.com/office/powerpoint/2010/main" val="776683879"/>
              </p:ext>
            </p:extLst>
          </p:nvPr>
        </p:nvGraphicFramePr>
        <p:xfrm>
          <a:off x="2255520" y="2"/>
          <a:ext cx="9936480" cy="7060741"/>
        </p:xfrm>
        <a:graphic>
          <a:graphicData uri="http://schemas.openxmlformats.org/drawingml/2006/table">
            <a:tbl>
              <a:tblPr/>
              <a:tblGrid>
                <a:gridCol w="2484120"/>
                <a:gridCol w="2406492"/>
                <a:gridCol w="2561748"/>
                <a:gridCol w="2484120"/>
              </a:tblGrid>
              <a:tr h="4005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000" b="1" i="0" u="none" strike="noStrike" cap="none" normalizeH="0" baseline="0" dirty="0" smtClean="0">
                          <a:ln>
                            <a:noFill/>
                          </a:ln>
                          <a:solidFill>
                            <a:srgbClr val="FF0000"/>
                          </a:solidFill>
                          <a:effectLst/>
                          <a:latin typeface="Arial" panose="020B0604020202020204" pitchFamily="34" charset="0"/>
                        </a:rPr>
                        <a:t>Medico1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000" b="1" i="0" u="none" strike="noStrike" cap="none" normalizeH="0" baseline="0" smtClean="0">
                          <a:ln>
                            <a:noFill/>
                          </a:ln>
                          <a:solidFill>
                            <a:srgbClr val="FF0000"/>
                          </a:solidFill>
                          <a:effectLst/>
                          <a:latin typeface="Arial" panose="020B0604020202020204" pitchFamily="34" charset="0"/>
                        </a:rPr>
                        <a:t>Infermiere1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000" b="1" i="0" u="none" strike="noStrike" cap="none" normalizeH="0" baseline="0" smtClean="0">
                          <a:ln>
                            <a:noFill/>
                          </a:ln>
                          <a:solidFill>
                            <a:srgbClr val="FF0000"/>
                          </a:solidFill>
                          <a:effectLst/>
                          <a:latin typeface="Arial" panose="020B0604020202020204" pitchFamily="34" charset="0"/>
                        </a:rPr>
                        <a:t>Medico2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2000" b="1" i="0" u="none" strike="noStrike" cap="none" normalizeH="0" baseline="0" smtClean="0">
                          <a:ln>
                            <a:noFill/>
                          </a:ln>
                          <a:solidFill>
                            <a:srgbClr val="FF0000"/>
                          </a:solidFill>
                          <a:effectLst/>
                          <a:latin typeface="Arial" panose="020B0604020202020204" pitchFamily="34" charset="0"/>
                        </a:rPr>
                        <a:t>infermiere2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251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Controllo pervietà vie aeree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Cannula di Guedel, broncoaspirazione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02 terapia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Consegne da medico eli/ambulanza</a:t>
                      </a:r>
                      <a:endParaRPr kumimoji="0" lang="en-US" altLang="it-IT" sz="1400" b="1" i="0" u="none" strike="noStrike" cap="none" normalizeH="0" baseline="0" smtClean="0">
                        <a:ln>
                          <a:noFill/>
                        </a:ln>
                        <a:solidFill>
                          <a:srgbClr val="FF0000"/>
                        </a:solidFill>
                        <a:effectLst/>
                        <a:latin typeface="Comic Sans MS" panose="030F0702030302020204" pitchFamily="66"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it-IT" sz="1400" b="1" i="0" u="none" strike="noStrike" cap="none" normalizeH="0" baseline="0" smtClean="0">
                          <a:ln>
                            <a:noFill/>
                          </a:ln>
                          <a:solidFill>
                            <a:srgbClr val="FF0000"/>
                          </a:solidFill>
                          <a:effectLst/>
                          <a:latin typeface="Comic Sans MS" panose="030F0702030302020204" pitchFamily="66" charset="0"/>
                          <a:cs typeface="Arial" panose="020B0604020202020204" pitchFamily="34" charset="0"/>
                        </a:rPr>
                        <a:t>Ascoltare  tutti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Rilevamento parametri vitali (SPO2,PA,ECG, ETCO2)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r>
              <a:tr h="78251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Spostamento paziente su letto-barella: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Coordina dalla testa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Spostamento paziente su letto-barella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Spostamento paziente su letto-barella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Spostamento paziente su letto-barella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086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Controllo rachide cervicale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Collare cervicale e immobilizzazione manuale durante IOT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Emostasi/Circolo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Drenaggio toracico</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1400" b="1" i="0" u="none" strike="noStrike" cap="none" normalizeH="0" baseline="0" smtClean="0">
                        <a:ln>
                          <a:noFill/>
                        </a:ln>
                        <a:solidFill>
                          <a:srgbClr val="FF0000"/>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Preparazione materiale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r>
              <a:tr h="10844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Intubazione oro-tracheale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Verifica TOT</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1400" b="1" i="0" u="none" strike="noStrike" cap="none" normalizeH="0" baseline="0" smtClean="0">
                        <a:ln>
                          <a:noFill/>
                        </a:ln>
                        <a:solidFill>
                          <a:srgbClr val="FF0000"/>
                        </a:solidFill>
                        <a:effectLst/>
                        <a:latin typeface="Comic Sans MS" panose="030F0702030302020204"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Preparazione materiale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AMBU con Reservoir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2 vie venose periferiche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(14-16 G) e/o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Femorale/centrale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EGA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Verifica accessi venosi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Infusioni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Preparazioni prelievi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Allestimento infusore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9816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smtClean="0">
                          <a:ln>
                            <a:noFill/>
                          </a:ln>
                          <a:solidFill>
                            <a:srgbClr val="FF0000"/>
                          </a:solidFill>
                          <a:effectLst/>
                          <a:latin typeface="Comic Sans MS" panose="030F0702030302020204" pitchFamily="66" charset="0"/>
                        </a:rPr>
                        <a:t>Ventilazione OPACS; </a:t>
                      </a:r>
                      <a:r>
                        <a:rPr kumimoji="0" lang="it-IT" altLang="it-IT" sz="1400" b="1" i="0" u="none" strike="noStrike" cap="none" normalizeH="0" baseline="0" dirty="0" err="1" smtClean="0">
                          <a:ln>
                            <a:noFill/>
                          </a:ln>
                          <a:solidFill>
                            <a:srgbClr val="FF0000"/>
                          </a:solidFill>
                          <a:effectLst/>
                          <a:latin typeface="Comic Sans MS" panose="030F0702030302020204" pitchFamily="66" charset="0"/>
                        </a:rPr>
                        <a:t>Setting</a:t>
                      </a:r>
                      <a:r>
                        <a:rPr kumimoji="0" lang="it-IT" altLang="it-IT" sz="1400" b="1" i="0" u="none" strike="noStrike" cap="none" normalizeH="0" baseline="0" dirty="0" smtClean="0">
                          <a:ln>
                            <a:noFill/>
                          </a:ln>
                          <a:solidFill>
                            <a:srgbClr val="FF0000"/>
                          </a:solidFill>
                          <a:effectLst/>
                          <a:latin typeface="Comic Sans MS" panose="030F0702030302020204" pitchFamily="66" charset="0"/>
                        </a:rPr>
                        <a:t> ventilatore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smtClean="0">
                          <a:ln>
                            <a:noFill/>
                          </a:ln>
                          <a:solidFill>
                            <a:srgbClr val="FF0000"/>
                          </a:solidFill>
                          <a:effectLst/>
                          <a:latin typeface="Comic Sans MS" panose="030F0702030302020204" pitchFamily="66" charset="0"/>
                        </a:rPr>
                        <a:t>Preparazione ventilatore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smtClean="0">
                          <a:ln>
                            <a:noFill/>
                          </a:ln>
                          <a:solidFill>
                            <a:srgbClr val="FF0000"/>
                          </a:solidFill>
                          <a:effectLst/>
                          <a:latin typeface="Comic Sans MS" panose="030F0702030302020204" pitchFamily="66" charset="0"/>
                        </a:rPr>
                        <a:t>Attivazione o conferma del protocollo di trasfusione massiva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err="1" smtClean="0">
                          <a:ln>
                            <a:noFill/>
                          </a:ln>
                          <a:solidFill>
                            <a:srgbClr val="FF0000"/>
                          </a:solidFill>
                          <a:effectLst/>
                          <a:latin typeface="Comic Sans MS" panose="030F0702030302020204" pitchFamily="66" charset="0"/>
                        </a:rPr>
                        <a:t>Urgenze+EGA+ROTEM</a:t>
                      </a:r>
                      <a:r>
                        <a:rPr kumimoji="0" lang="it-IT" altLang="it-IT" sz="1400" b="1" i="0" u="none" strike="noStrike" cap="none" normalizeH="0" baseline="0" dirty="0" smtClean="0">
                          <a:ln>
                            <a:noFill/>
                          </a:ln>
                          <a:solidFill>
                            <a:srgbClr val="FF0000"/>
                          </a:solidFill>
                          <a:effectLst/>
                          <a:latin typeface="Comic Sans MS" panose="030F0702030302020204" pitchFamily="66" charset="0"/>
                        </a:rPr>
                        <a:t>+ gruppo+ compatibilità+(</a:t>
                      </a:r>
                      <a:r>
                        <a:rPr kumimoji="0" lang="it-IT" altLang="it-IT" sz="1400" b="1" i="0" u="none" strike="noStrike" cap="none" normalizeH="0" baseline="0" dirty="0" err="1" smtClean="0">
                          <a:ln>
                            <a:noFill/>
                          </a:ln>
                          <a:solidFill>
                            <a:srgbClr val="FF0000"/>
                          </a:solidFill>
                          <a:effectLst/>
                          <a:latin typeface="Comic Sans MS" panose="030F0702030302020204" pitchFamily="66" charset="0"/>
                        </a:rPr>
                        <a:t>Gravitest</a:t>
                      </a:r>
                      <a:r>
                        <a:rPr kumimoji="0" lang="it-IT" altLang="it-IT" sz="1400" b="1" i="0" u="none" strike="noStrike" cap="none" normalizeH="0" baseline="0" dirty="0" smtClean="0">
                          <a:ln>
                            <a:noFill/>
                          </a:ln>
                          <a:solidFill>
                            <a:srgbClr val="FF0000"/>
                          </a:solidFill>
                          <a:effectLst/>
                          <a:latin typeface="Comic Sans MS" panose="030F0702030302020204" pitchFamily="66" charset="0"/>
                        </a:rPr>
                        <a:t> tossicologico)</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1400" b="1" i="0" u="none" strike="noStrike" cap="none" normalizeH="0" baseline="0" dirty="0" smtClean="0">
                        <a:ln>
                          <a:noFill/>
                        </a:ln>
                        <a:solidFill>
                          <a:srgbClr val="FF0000"/>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r>
              <a:tr h="78251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Sonda gastrica</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1400" b="1" i="0" u="none" strike="noStrike" cap="none" normalizeH="0" baseline="0" smtClean="0">
                        <a:ln>
                          <a:noFill/>
                        </a:ln>
                        <a:solidFill>
                          <a:srgbClr val="FF0000"/>
                        </a:solidFill>
                        <a:effectLst/>
                        <a:latin typeface="Comic Sans MS" panose="030F0702030302020204"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Preparazione materiale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Visita generale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Esame testa/piedi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Preparazione/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Posizionamento cateterismo vescicale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83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Rivalutazione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Svestizione del malato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FAST se competenza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Svestizione del malato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F7A7"/>
                    </a:solidFill>
                  </a:tcPr>
                </a:tc>
              </a:tr>
              <a:tr h="825646">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smtClean="0">
                          <a:ln>
                            <a:noFill/>
                          </a:ln>
                          <a:solidFill>
                            <a:srgbClr val="FF0000"/>
                          </a:solidFill>
                          <a:effectLst/>
                          <a:latin typeface="Comic Sans MS" panose="030F0702030302020204" pitchFamily="66" charset="0"/>
                        </a:rPr>
                        <a:t>Trauma Leader</a:t>
                      </a:r>
                      <a:r>
                        <a:rPr kumimoji="0" lang="en-US" altLang="it-IT" sz="1400" b="1" i="0" u="none" strike="noStrike" cap="none" normalizeH="0" baseline="0" dirty="0" smtClean="0">
                          <a:ln>
                            <a:noFill/>
                          </a:ln>
                          <a:solidFill>
                            <a:srgbClr val="FF0000"/>
                          </a:solidFill>
                          <a:effectLst/>
                          <a:latin typeface="Comic Sans MS" panose="030F0702030302020204" pitchFamily="66" charset="0"/>
                          <a:cs typeface="Arial" panose="020B0604020202020204" pitchFamily="34" charset="0"/>
                        </a:rPr>
                        <a:t> </a:t>
                      </a:r>
                      <a:r>
                        <a:rPr kumimoji="0" lang="en-US" altLang="it-IT" sz="1400" b="1" i="0" u="none" strike="noStrike" cap="none" normalizeH="0" baseline="0" dirty="0" err="1" smtClean="0">
                          <a:ln>
                            <a:noFill/>
                          </a:ln>
                          <a:solidFill>
                            <a:srgbClr val="FF0000"/>
                          </a:solidFill>
                          <a:effectLst/>
                          <a:latin typeface="Comic Sans MS" panose="030F0702030302020204" pitchFamily="66" charset="0"/>
                          <a:cs typeface="Arial" panose="020B0604020202020204" pitchFamily="34" charset="0"/>
                        </a:rPr>
                        <a:t>Definizione</a:t>
                      </a:r>
                      <a:r>
                        <a:rPr kumimoji="0" lang="en-US" altLang="it-IT" sz="1400" b="1" i="0" u="none" strike="noStrike" cap="none" normalizeH="0" baseline="0" dirty="0" smtClean="0">
                          <a:ln>
                            <a:noFill/>
                          </a:ln>
                          <a:solidFill>
                            <a:srgbClr val="FF0000"/>
                          </a:solidFill>
                          <a:effectLst/>
                          <a:latin typeface="Comic Sans MS" panose="030F0702030302020204" pitchFamily="66" charset="0"/>
                          <a:cs typeface="Arial" panose="020B0604020202020204" pitchFamily="34" charset="0"/>
                        </a:rPr>
                        <a:t> </a:t>
                      </a:r>
                      <a:r>
                        <a:rPr kumimoji="0" lang="en-US" altLang="it-IT" sz="1400" b="1" i="0" u="none" strike="noStrike" cap="none" normalizeH="0" baseline="0" dirty="0" err="1" smtClean="0">
                          <a:ln>
                            <a:noFill/>
                          </a:ln>
                          <a:solidFill>
                            <a:srgbClr val="FF0000"/>
                          </a:solidFill>
                          <a:effectLst/>
                          <a:latin typeface="Comic Sans MS" panose="030F0702030302020204" pitchFamily="66" charset="0"/>
                          <a:cs typeface="Arial" panose="020B0604020202020204" pitchFamily="34" charset="0"/>
                        </a:rPr>
                        <a:t>Iter</a:t>
                      </a:r>
                      <a:endParaRPr kumimoji="0" lang="en-US" altLang="it-IT" sz="1400" b="1" i="0" u="none" strike="noStrike" cap="none" normalizeH="0" baseline="0" dirty="0" smtClean="0">
                        <a:ln>
                          <a:noFill/>
                        </a:ln>
                        <a:solidFill>
                          <a:srgbClr val="FF0000"/>
                        </a:solidFill>
                        <a:effectLst/>
                        <a:latin typeface="Comic Sans MS" panose="030F0702030302020204" pitchFamily="66"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it-IT" sz="1400" b="1" i="0" u="none" strike="noStrike" cap="none" normalizeH="0" baseline="0" dirty="0" smtClean="0">
                        <a:ln>
                          <a:noFill/>
                        </a:ln>
                        <a:solidFill>
                          <a:srgbClr val="FF0000"/>
                        </a:solidFill>
                        <a:effectLst/>
                        <a:latin typeface="Comic Sans MS" panose="030F0702030302020204" pitchFamily="66"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smtClean="0">
                          <a:ln>
                            <a:noFill/>
                          </a:ln>
                          <a:solidFill>
                            <a:srgbClr val="FF0000"/>
                          </a:solidFill>
                          <a:effectLst/>
                          <a:latin typeface="Comic Sans MS" panose="030F0702030302020204" pitchFamily="66" charset="0"/>
                        </a:rPr>
                        <a:t>Log Roll</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1400" b="1" i="0" u="none" strike="noStrike" cap="none" normalizeH="0" baseline="0" smtClean="0">
                        <a:ln>
                          <a:noFill/>
                        </a:ln>
                        <a:solidFill>
                          <a:srgbClr val="FF0000"/>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smtClean="0">
                          <a:ln>
                            <a:noFill/>
                          </a:ln>
                          <a:solidFill>
                            <a:srgbClr val="FF0000"/>
                          </a:solidFill>
                          <a:effectLst/>
                          <a:latin typeface="Comic Sans MS" panose="030F0702030302020204" pitchFamily="66" charset="0"/>
                        </a:rPr>
                        <a:t>Contatta Specialisti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smtClean="0">
                          <a:ln>
                            <a:noFill/>
                          </a:ln>
                          <a:solidFill>
                            <a:srgbClr val="FF0000"/>
                          </a:solidFill>
                          <a:effectLst/>
                          <a:latin typeface="Comic Sans MS" panose="030F0702030302020204" pitchFamily="66" charset="0"/>
                        </a:rPr>
                        <a:t>Coordinamento Team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altLang="it-IT" sz="1400" b="1" i="0" u="none" strike="noStrike" cap="none" normalizeH="0" baseline="0" dirty="0" smtClean="0">
                        <a:ln>
                          <a:noFill/>
                        </a:ln>
                        <a:solidFill>
                          <a:srgbClr val="FF0000"/>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altLang="it-IT" sz="1400" b="1" i="0" u="none" strike="noStrike" cap="none" normalizeH="0" baseline="0" dirty="0" smtClean="0">
                          <a:ln>
                            <a:noFill/>
                          </a:ln>
                          <a:solidFill>
                            <a:srgbClr val="FF0000"/>
                          </a:solidFill>
                          <a:effectLst/>
                          <a:latin typeface="Comic Sans MS" panose="030F0702030302020204" pitchFamily="66" charset="0"/>
                        </a:rPr>
                        <a:t>Log </a:t>
                      </a:r>
                      <a:r>
                        <a:rPr kumimoji="0" lang="it-IT" altLang="it-IT" sz="1400" b="1" i="0" u="none" strike="noStrike" cap="none" normalizeH="0" baseline="0" dirty="0" err="1" smtClean="0">
                          <a:ln>
                            <a:noFill/>
                          </a:ln>
                          <a:solidFill>
                            <a:srgbClr val="FF0000"/>
                          </a:solidFill>
                          <a:effectLst/>
                          <a:latin typeface="Comic Sans MS" panose="030F0702030302020204" pitchFamily="66" charset="0"/>
                        </a:rPr>
                        <a:t>Roll</a:t>
                      </a:r>
                      <a:endParaRPr kumimoji="0" lang="it-IT" altLang="it-IT" sz="1400" b="1" i="0" u="none" strike="noStrike" cap="none" normalizeH="0" baseline="0" dirty="0" smtClean="0">
                        <a:ln>
                          <a:noFill/>
                        </a:ln>
                        <a:solidFill>
                          <a:srgbClr val="FF0000"/>
                        </a:solidFill>
                        <a:effectLst/>
                        <a:latin typeface="Comic Sans MS" panose="030F0702030302020204"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Rettangolo 1"/>
          <p:cNvSpPr/>
          <p:nvPr/>
        </p:nvSpPr>
        <p:spPr>
          <a:xfrm>
            <a:off x="1737360" y="0"/>
            <a:ext cx="518160" cy="6740307"/>
          </a:xfrm>
          <a:prstGeom prst="rect">
            <a:avLst/>
          </a:prstGeom>
          <a:noFill/>
        </p:spPr>
        <p:txBody>
          <a:bodyPr wrap="square" lIns="91440" tIns="45720" rIns="91440" bIns="45720">
            <a:spAutoFit/>
          </a:bodyPr>
          <a:lstStyle/>
          <a:p>
            <a:pPr algn="ctr"/>
            <a:r>
              <a:rPr lang="it-IT"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EVENT MANAGER</a:t>
            </a:r>
            <a:endParaRPr lang="it-IT"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4146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stretch>
            <a:fillRect/>
          </a:stretch>
        </p:blipFill>
        <p:spPr>
          <a:xfrm>
            <a:off x="3352800" y="0"/>
            <a:ext cx="7604760" cy="6720840"/>
          </a:xfrm>
          <a:prstGeom prst="rect">
            <a:avLst/>
          </a:prstGeom>
          <a:ln>
            <a:solidFill>
              <a:srgbClr val="0000FF"/>
            </a:solidFill>
          </a:ln>
        </p:spPr>
      </p:pic>
      <p:sp>
        <p:nvSpPr>
          <p:cNvPr id="2" name="Ovale 1"/>
          <p:cNvSpPr/>
          <p:nvPr/>
        </p:nvSpPr>
        <p:spPr>
          <a:xfrm>
            <a:off x="4754880" y="5654040"/>
            <a:ext cx="6492240" cy="106680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512591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354" y="-434163"/>
            <a:ext cx="12163646" cy="1752599"/>
          </a:xfrm>
        </p:spPr>
        <p:txBody>
          <a:bodyPr>
            <a:normAutofit/>
          </a:bodyPr>
          <a:lstStyle/>
          <a:p>
            <a:r>
              <a:rPr lang="it-IT" b="1" dirty="0">
                <a:solidFill>
                  <a:srgbClr val="FF0000"/>
                </a:solidFill>
              </a:rPr>
              <a:t>I Comandamenti del personale dedicato all’Emergenza</a:t>
            </a:r>
          </a:p>
        </p:txBody>
      </p:sp>
      <p:pic>
        <p:nvPicPr>
          <p:cNvPr id="5" name="Segnaposto contenuto 4"/>
          <p:cNvPicPr>
            <a:picLocks noGrp="1" noChangeAspect="1"/>
          </p:cNvPicPr>
          <p:nvPr>
            <p:ph idx="1"/>
          </p:nvPr>
        </p:nvPicPr>
        <p:blipFill>
          <a:blip r:embed="rId3" cstate="print"/>
          <a:stretch>
            <a:fillRect/>
          </a:stretch>
        </p:blipFill>
        <p:spPr>
          <a:xfrm>
            <a:off x="1467293" y="744280"/>
            <a:ext cx="10724707" cy="6113720"/>
          </a:xfrm>
          <a:prstGeom prst="rect">
            <a:avLst/>
          </a:prstGeom>
        </p:spPr>
      </p:pic>
      <p:sp>
        <p:nvSpPr>
          <p:cNvPr id="3" name="Rettangolo 2"/>
          <p:cNvSpPr/>
          <p:nvPr/>
        </p:nvSpPr>
        <p:spPr>
          <a:xfrm>
            <a:off x="6452698" y="6093858"/>
            <a:ext cx="2521181" cy="400110"/>
          </a:xfrm>
          <a:prstGeom prst="rect">
            <a:avLst/>
          </a:prstGeom>
        </p:spPr>
        <p:txBody>
          <a:bodyPr wrap="square">
            <a:spAutoFit/>
          </a:bodyPr>
          <a:lstStyle/>
          <a:p>
            <a:r>
              <a:rPr lang="it-IT" sz="2000" b="1" i="1" dirty="0">
                <a:solidFill>
                  <a:srgbClr val="FF0000"/>
                </a:solidFill>
                <a:latin typeface="Comic Sans MS" panose="030F0702030302020204" pitchFamily="66" charset="0"/>
              </a:rPr>
              <a:t>e</a:t>
            </a:r>
            <a:r>
              <a:rPr lang="it-IT" sz="2000" b="1" i="1" dirty="0" smtClean="0">
                <a:solidFill>
                  <a:srgbClr val="FF0000"/>
                </a:solidFill>
                <a:latin typeface="Comic Sans MS" panose="030F0702030302020204" pitchFamily="66" charset="0"/>
              </a:rPr>
              <a:t> degli altri</a:t>
            </a:r>
            <a:r>
              <a:rPr lang="it-IT" sz="2000" b="1" i="1" dirty="0">
                <a:solidFill>
                  <a:srgbClr val="FF0000"/>
                </a:solidFill>
                <a:latin typeface="Comic Sans MS" panose="030F0702030302020204" pitchFamily="66" charset="0"/>
              </a:rPr>
              <a:t>!!</a:t>
            </a:r>
          </a:p>
        </p:txBody>
      </p:sp>
    </p:spTree>
    <p:extLst>
      <p:ext uri="{BB962C8B-B14F-4D97-AF65-F5344CB8AC3E}">
        <p14:creationId xmlns:p14="http://schemas.microsoft.com/office/powerpoint/2010/main" val="59883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07939" y="-24231"/>
            <a:ext cx="8286307" cy="4524315"/>
          </a:xfrm>
          <a:prstGeom prst="rect">
            <a:avLst/>
          </a:prstGeom>
        </p:spPr>
        <p:txBody>
          <a:bodyPr wrap="square">
            <a:spAutoFit/>
          </a:bodyPr>
          <a:lstStyle/>
          <a:p>
            <a:r>
              <a:rPr lang="it-IT" sz="2800" dirty="0"/>
              <a:t>• La gestione ottimale del trauma dipende da un</a:t>
            </a:r>
          </a:p>
          <a:p>
            <a:r>
              <a:rPr lang="it-IT" sz="2800" dirty="0"/>
              <a:t>lavoro di gruppo </a:t>
            </a:r>
            <a:r>
              <a:rPr lang="it-IT" sz="2800" i="1" dirty="0"/>
              <a:t>coordinato, </a:t>
            </a:r>
            <a:r>
              <a:rPr lang="it-IT" sz="2800" i="1" dirty="0" smtClean="0"/>
              <a:t>trasversale</a:t>
            </a:r>
            <a:r>
              <a:rPr lang="it-IT" sz="2800" i="1" dirty="0"/>
              <a:t>, con</a:t>
            </a:r>
          </a:p>
          <a:p>
            <a:r>
              <a:rPr lang="it-IT" sz="2800" i="1" dirty="0"/>
              <a:t>linee guida comuni</a:t>
            </a:r>
          </a:p>
          <a:p>
            <a:r>
              <a:rPr lang="it-IT" sz="2800" dirty="0"/>
              <a:t>• </a:t>
            </a:r>
            <a:r>
              <a:rPr lang="it-IT" sz="2800" b="1" dirty="0"/>
              <a:t>Un buon lavoro di squadra garantisce</a:t>
            </a:r>
          </a:p>
          <a:p>
            <a:r>
              <a:rPr lang="it-IT" sz="2800" b="1" dirty="0"/>
              <a:t>l’approccio multidisciplinare necessario al</a:t>
            </a:r>
          </a:p>
          <a:p>
            <a:r>
              <a:rPr lang="it-IT" sz="2800" b="1" dirty="0"/>
              <a:t>trattamento</a:t>
            </a:r>
          </a:p>
          <a:p>
            <a:r>
              <a:rPr lang="it-IT" sz="2800" dirty="0" smtClean="0"/>
              <a:t>•.La </a:t>
            </a:r>
            <a:r>
              <a:rPr lang="it-IT" sz="2800" dirty="0"/>
              <a:t>multidisciplinarietà e la </a:t>
            </a:r>
            <a:r>
              <a:rPr lang="it-IT" sz="2800" dirty="0" err="1"/>
              <a:t>multiprofessionalità</a:t>
            </a:r>
            <a:r>
              <a:rPr lang="it-IT" sz="2800" dirty="0"/>
              <a:t> sono la chiave per affrontare una patologia così critica e sfaccettata </a:t>
            </a:r>
          </a:p>
          <a:p>
            <a:endParaRPr lang="it-IT" dirty="0" smtClean="0">
              <a:latin typeface="Arial" panose="020B0604020202020204" pitchFamily="34" charset="0"/>
            </a:endParaRPr>
          </a:p>
          <a:p>
            <a:endParaRPr lang="it-IT" dirty="0"/>
          </a:p>
        </p:txBody>
      </p:sp>
      <p:sp>
        <p:nvSpPr>
          <p:cNvPr id="3" name="AutoShape 2" descr="Risultati immagini per comunicazione immagini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Risultati immagini per comunicazione immagini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8" descr="data:image/jpeg;base64,/9j/4AAQSkZJRgABAQAAAQABAAD/2wCEAAkGBwgHBgkIBwgKCgkLDRYPDQwMDRsUFRAWIB0iIiAdHx8kKDQsJCYxJx8fLT0tMTU3Ojo6Iys/RD84QzQ5OjcBCgoKDQwNGg8PGjclHyU3Nzc3Nzc3Nzc3Nzc3Nzc3Nzc3Nzc3Nzc3Nzc3Nzc3Nzc3Nzc3Nzc3Nzc3Nzc3Nzc3N//AABEIAHsApAMBIgACEQEDEQH/xAAcAAABBQEBAQAAAAAAAAAAAAAAAwQFBgcBAgj/xAA8EAABAwMCBAQDBQcDBQEAAAABAgMEAAUREiEGEzFBIlFhgTJxkQcUQqHBFSMzUrHR4SSC8WJjcpKiFv/EABoBAAIDAQEAAAAAAAAAAAAAAAAEAgMFAQb/xAAlEQACAgICAgICAwEAAAAAAAAAAQIDBBESIQUxEyJRgUFx4Qb/2gAMAwEAAhEDEQA/ANxooooAKKKKACiiigAopN55thOp1YQn1rjL7b4y0sKA64o0d0K0UV5WoISVE4A3Ncb0cPVFR0e6tvLQAkhKyAk/OpGqqciu9N1vejiafoKKKi519hwn+Q4pSnAMlKBnFTnZGtbk9E4QlN6itkpRSESU1LYQ+wvU2voaWqSaa2jjTXTO0VyiunDtFFFABRRRQAUUVzIoAFKCRk9O9NP2lH7KJHnjavVyZXJgPstK0rW2oJPrjas8avLsFxyNNSptzoULGDVtUIy9sUybrK9cEaYlQUAUnIPcV2ozh7nfspkyElKzkhKtiE52qTqtrTGYvcU2V7jNuR9xZkxQVmO5qWgdSnHYd/lTPg25G4y5DiFDlIbAO/cnb9a8faFy0tRXnIpk8oKUlvfBOU9R3x1qHi3ItPsLjPIZUtBUnbAXjcp+mfpV0U3DQzHbr0aPScgthlfOIDZGFZPamyLpC+7tvOymWg4nUkOOAbe9QV94ksjrTDKbiw+lTvjQw4FqwATjA+WPekrp8INlGmQsN2XClJdcjvvxWV5Qhsp5igOmRn+laEhYWkKA6jNZIic9JtcdTrUxnW6NZbYWSnBJwNvkKvFo4ps4gR0Sbiyy8EDWh8lBQfI57jpWZ4yTi5QaSIVp99FlPSsr4wMq28QvuHBaknWhYVskYGdX8uPXardduJGHQzBs8ph+RNStLbqHk4axjJP1/LvVAu7RhTZDUGR96W2gK5ur+IrSCfzO1XZ8lKOtbWzUwItT3vRpPCCoiLQxGjz40t1CdbpYdCsEnP03qcrPPsvZjm43aUw2lvLbCVoSNkrOoqH9PrWgrcQ2hS1rSlCRlSicACnqWnWmloSuTVjXszS+/aBMN3kRLSWWmI6y2XVo1FagcH5DNWLgbidy/pksSUo+8R9JK2xgKBz27HY1kHFLURq+SnbLPbmxX1re1AFPLyckHPXcnBFaV9lS7JGti0Q7o1KnvnW/lOgjHRKQd8D9e1U1ubsb30XWKCrXXZoGaM1U5vH1mjPqZaL0ooOFKZTlOfmetS1j4ggXtK/uTig43graWMKSPP5Uypxb1shLFuhDnKLSJeiue9FSKCA40vLlks3PZ/jOuBpCj+EkE5+gNZom9zXXC4blJ5h3zzT/AHrTuM7SxeOH5Md55DBQOY28vo2odCfTqD6GsSl2u8wI/wB6dhOKiE4TJZUFtq3xsR67bgH0rY8bZSoOMktmjhTrjFprs0eLxRcpnCN0djuJ/aFuAWtzRkqa6lWOmcBX0qGsiQ7CRd7nIVKlS3NLZcOdA3x77VMfZXDYbtc2TJlsOrlFKHGQr+EkA7Kz3OT+VUe4zHeHLnLsbzXNYYkamOoISd0kf7SPelLfjhfLS0jL8hW5txrNMtd2mQ0OPyEOSYZzjl+JbZHmOuPWndy40s0FoZfL7xSFcpnxEfM9BWVTeJJNwU2wy0GY5UFPI0gFZHqCCBjsCM1YLVeLHGYkMssLjAjV4kkhw9wn4tPyNKSnCcnppFUI21QW4tjfirjObeY6Wo0VqMhDgWlWdaxj12G/yqJst0ZjICZcRch9A0JOvA09zgnGe2wG1cmPxXw192hfdikHWeZq1GmkG2OyHFL5mkg5BBCiRnHY7e9L1fNOzhW9s0XZCuvlPofXB6A6twQoCWgohXNUSFZ7jSNsU2juLjyG32sBxs5TkZHTH61JC3NFXxLCfLIG/wA68vtwmNnFYUnfThWT89sUxb4273a0hWPkap9QTf6EP/1F2VqjmdgFWAsNJB8tPTGPam60uuOFTgWtxWM+Hr5dKfc+C0oBphJJOMhCUp9icf0p62UONpW0NTZ6KzkH3qWL4ime+M1+kUW58qdP4tbIpmWWmlNOxWXknbCxjp2OxzTK6yhMVobiFp0pCVKS4c48hjG3zqXmQ9QLjKcFQ8KEYwT571XUR3Od4kkKCtydsGs3KwnjWfZfs1cbMWRX9X+iw8HcSSeFmnmUR2XmXneYtClkEHAGAe3Typ7G4gk8SifDvnECLbCeXvHEfLim+uELAxjG3c7GoDRgnfOf5vF9Kbyoy3GFNg9egA6/nUVZJfz0ddaa6XYykBDN0X9yQREDyuXk6v3eTjJ+WOvnSFuiKkPXF+ESlqO0uR4c7JTjOPqB715VaZchjVGaecB7lKykj2q6/ZxLtXD9lvU67ORVSEpLIi5BU4nGSADvhRIH+2p0ce+zjk5NcVvTKfHnFpICcAVefsrkPzOKCpA/dtRlc1Q6AEjA9yPyNV/hLhuBxNxAWpCnIMZ0LWhiKr4cY8IKs7df0xV/4Vu1is1+mcPWmGGmWXw05JK9S3HCB8RPUZyn2qVVe3yNTPzHGDpa7aNA+lFd2ops88Un7VJsmHZWOSjLDrulxYPwqx4c+mfzArOeG7465YZdgkhSmeel5Ks/Dvkp9yM/WtwvFuj3e2SLfLTlp9BQcdR5Eeo618/XGI9w7e5EOXhLjZ0OK6BYzlK/kRTGLKMbYuRC1yUHw9lsitNaQAEhPkBimd5iRZA1H+KkYC09ceVRzdxwjAVtSLs4rWEpOVHtW9dKqUW5+jDrVqtUk3s5Gi8teUqUc/hxThxGgZKV7nA7D+9NUMlCVIDiuWs5Kdv605Yja8lptOodwMV5+zIosj8dNPZ7Gd8Iw+ySOb/P1pzAUoPFI5pQrGrlgEjHn6UiW1hZRpyodQN8V50juOn81Z1MpUWKbXoXujG6Dgn7J3Kd/ToDSLseOTqcQ0jvgnTnPf8AzVi4PgpkNffZpLq1H92hR8CB0yE9M+uKtTsOO6gpcjsrSdilTYINRzf+vpjP4408tfl/4ZVXipwe+ev6MwCYjb3hW2FqB6LyNvfFevv0bYDnEZ+JKRv/APVLcVWxm23QojgBlxOtKT+HzFQ5HlTVXmp2VxnSlHf4Q0vGVt7m2xy7NUXfAhJa6KbcHxe9N3FKcXqIQkdAlAwAKVjx3JOQyW1qB3b1DUB548qczrcuG1zC4goGBjcHJpS/OstfGyRODw6LOEWlIiZAcKcJQVJOx0qwofKlreltTgcfbVhPwoX39SK9lJCQSDgjYkbH5Ui4st+MdO/pSti2uhrNy7VhTrq1p+/zouFvltukAmm/EsWK/b5ZTHjrlFgpbdcbBUnvsexqux5pQQoGuXa7KEVYTlS1AhKQfOlYVTU1xPIYsLYXxlB97GdovT3DtvcurDWVNpUww4QMF5Y2+eBlRxnoPOm/2fwZtyv8dttxzmSXeY+7nflg6lqPzP5mou7zXJsK02txKWosHmBpLSPiKiCpSznc7dcedbN9k9iRBsibq4jD89IKMjdDP4R7/F7it6uPFaPXZeQ7p8i9YzRXqirBQ8qrIftQ+5365hmCn/WwiWJBWQjUg7jr2B79NzWur6Vl/wBq/DzoWOJLcFJcaQEStHXT2X7dD6Yz0oAp9z4ZuNjgNS7kzHEZ1YbbLEguKGxIJwAMbdia9W6LHkR9LCQl0fiO+a8RrvJvEJFpefKGHFjKEEJQpWds5BwM4zj8qjYq5VulkONOMrQpSdKwRqwcH51qYd0ZLhYtiGTXKL5weiQkSXUSCyttSX28ZDYA9xnapSJMDkdTriFNJQcKKyDn6UwmTo88odcUlp1OxUry70ykXRCSmPGSrlZ3UdtR86kpSxrZz64kHGORVCHfInUTY7jThYeaStKcnmDBHqRsTTNbrjqtb2NWkDYYHzpNIyEnAJ7E9aUBz/msbLz7MhJS6RrY2FChtrtlwsFwDVvZQk4wnFTTN3x1NVa22iY3BU464lpROUNLT275P+K9x40x57llxpv/AKlr2rw+RTW7ZNMZ2eeKFuzpPOaaWtDSfGpKSQnPTP0NQFagll2DalIhJCnEIJBXkhR6knH9PaqBfo4j3JRS4laXkJdBSgIAz2wNhWl4zJjOPxfj0STGMeVJiLUphwBJ+JJbCtvyP51MLvsFBR4lqSobrSg6UfPvUL0ri+hzjpWnOqNj+yEcnx1N8uUumTFzuLJZQ2l0oQ+PC/ytaP8An2pjboT0k8wEoQPxEYJ/tUVFntyWOW4rTynCU+RB9acTr0v7oWIx0BWxUPKqWnGPCJjycqKnTD2/Z2Yzb476ynUsDr4iBn2ppaYsC+8QqZEh2DERGU4842vUQvUAEgHI79KQgTYzUjXKW8MA6eX1Jx515lXpxaSzBR93bUeiPjWfVXr6fWn8Wjj9mMYeO4/dsuMb7OYtzcBjcRokMNqSHUmMkrA7pyCNJI861hhKG20ttpCUIASlI7AbVWOCLSqy2CPGcTh5WXXv/NRyR7Zx7VZ26dHxeiiigDyvpTR5CVpKVpCkkEFJGcjyp4elIOJoA+euLrMrhniR2M2n/RrPNjHP4D29jt9KQutxk3MsOS5KnOUnCM42HkMf1NbfxLYIPEEFUWe3uMlp5PxtHzSf06GsPvVtVw9dXbfLebeLeCFoyAQemc9KlGTi9o5KKktM8tyEobLhaBAHVw4SKaNrfd5mtag0k+AKGO/THlTiLJQ1dQt7EzlYLDDDfMQ4SPXy88dasTEefcpKlzLZGjokNEc1OC4g421Hv2piGQ3JcvRRKnSfEhUPLZjKDaHFv58ACtvfO35VLWfm62ZD7jS1IVlQ06Rn3NO4nDUwnMh9DSP+14ifr0/Olr1bEMWOU3HBGlGvJOSSNzk+1VZdWPNPj/JOid66l6OSJt0kSiVrZ5OOzm+a6lcoH4kj/cKz0lJOTg+uK74P5Uf+orJfi8fWkhj5JGmQbzc4EjCFoU0B8Ovc+1I3dTt0nfeklLepABCwc5yf71U+G065SAMYSrOMdNqu6I6tIyOtRpwaIX7iu0iXyS0Qb6BGSC/JIz00oAJ/rUVdHWX2w3HBWB4lFZJJPlvVqnWpMxsAqKFp3SoDOKhFWeaw5pMfmA9Ft7g/296vuUo9RiI5Nt3peivW+Wp9Ci4AQDjRgDT6EUq/gI8AwknYDtUpxBZ1MIblWyMoyUbyFhQCSkD+X8VQb09L0fLYCXc4Wnt/xVjoizrx4y7G7qwlY09BtVx+y6x/tS+Kmykao8IBaR5u/h+mCfpUJw/w5cL89ogs/uwcLkL2bR79z6Ctq4T4fj8PWwRI61OqUvmOuqGNaiAM47DYYFXpaWi9LS0TbSadNikmxThIwK6dO0UUUAFJrFKVwjNADJ0daon2iCPb44uwhJcmgchEhSchsHfJ9PatCcRmmj8ZDiSlxAWk9lDIoAy9ngthUBCUuEy/4hlpBCis/p6frUnw/bLi1HIujaA8lZSFJVnWnsr0zV2MVI6J2ryqOPKgCDMX0pncbcZUN+OhWhTrZQFYzjO1WRTG3SmzrHpQB87csgeLYjqDtiu8tXpWgcQ8I22I6/MkXN1hLq1LCCgHcnOB3NVD9mSHXkiI26tp1RDDjiQjmY698UASvATHOuy0LPhS2V489wK0lMbO5qhcL2+72i6NrVbytD6ktKVqB0JKhk7GtQZjnAyK5pJ7AYpijyrw/CLjSkIOhRBwsDofOptMf0r2I4x0roGaDg9xlpAdus1b/wCJaDpyfQb1CW7hR17myojTMtDEhSBHfJRzQMeIKBA36YPl1rXplrEplxvWtrWkp1o2KfUHzpGycPNWq3tREuLeKBu6v4lnuTQAy4Mvka7MuRmIi4jsTwOsafC2emARt2NW5oUzt9tjQuYYsdppTqtbqkIAK1dMnHU1JNt+lAHptNLVwDFdoAKKKKACiiigDhGaTUilaKAG5brwWqd1zA8qAGKmvSkVxyexqUwPKigCi3XhFifeG7i949DWjkqTlJIOQr/FR3Etofbjx32GVuOx5KFpCE5JGcEfLf8AKtLwPKuYHXAoArUSEsAZQR6U/RHIHQ1LADHQV3A8qAI1LJ8jSgZ9KfUYoAaBn0r2lmnFdoATS0BXsDFdooAKKKKACiiigD//2Q=="/>
          <p:cNvSpPr>
            <a:spLocks noChangeAspect="1" noChangeArrowheads="1"/>
          </p:cNvSpPr>
          <p:nvPr/>
        </p:nvSpPr>
        <p:spPr bwMode="auto">
          <a:xfrm>
            <a:off x="-1323474" y="545348"/>
            <a:ext cx="4567154" cy="45671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cxnSp>
        <p:nvCxnSpPr>
          <p:cNvPr id="9" name="Connettore 1 8"/>
          <p:cNvCxnSpPr/>
          <p:nvPr/>
        </p:nvCxnSpPr>
        <p:spPr>
          <a:xfrm>
            <a:off x="6232358" y="6858000"/>
            <a:ext cx="0" cy="120316"/>
          </a:xfrm>
          <a:prstGeom prst="line">
            <a:avLst/>
          </a:prstGeom>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p:nvPicPr>
        <p:blipFill>
          <a:blip r:embed="rId2" cstate="print"/>
          <a:stretch>
            <a:fillRect/>
          </a:stretch>
        </p:blipFill>
        <p:spPr>
          <a:xfrm>
            <a:off x="5662866" y="3533631"/>
            <a:ext cx="6529134" cy="3324369"/>
          </a:xfrm>
          <a:prstGeom prst="rect">
            <a:avLst/>
          </a:prstGeom>
        </p:spPr>
      </p:pic>
    </p:spTree>
    <p:extLst>
      <p:ext uri="{BB962C8B-B14F-4D97-AF65-F5344CB8AC3E}">
        <p14:creationId xmlns:p14="http://schemas.microsoft.com/office/powerpoint/2010/main" val="34041922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sz="half" idx="1"/>
          </p:nvPr>
        </p:nvSpPr>
        <p:spPr>
          <a:xfrm>
            <a:off x="1136982" y="-1"/>
            <a:ext cx="6220748" cy="6858001"/>
          </a:xfrm>
        </p:spPr>
        <p:txBody>
          <a:bodyPr>
            <a:normAutofit/>
          </a:bodyPr>
          <a:lstStyle/>
          <a:p>
            <a:pPr marL="0" indent="0">
              <a:buNone/>
            </a:pPr>
            <a:r>
              <a:rPr lang="it-IT" dirty="0" smtClean="0"/>
              <a:t>   </a:t>
            </a:r>
            <a:endParaRPr lang="it-IT" dirty="0"/>
          </a:p>
        </p:txBody>
      </p:sp>
      <p:sp>
        <p:nvSpPr>
          <p:cNvPr id="6" name="Segnaposto contenuto 3"/>
          <p:cNvSpPr txBox="1">
            <a:spLocks/>
          </p:cNvSpPr>
          <p:nvPr/>
        </p:nvSpPr>
        <p:spPr>
          <a:xfrm>
            <a:off x="5677786" y="-680484"/>
            <a:ext cx="6166884" cy="753848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200" kern="1200" cap="none">
                <a:solidFill>
                  <a:schemeClr val="tx1"/>
                </a:solidFill>
                <a:effectLst/>
                <a:latin typeface="+mn-lt"/>
                <a:ea typeface="+mn-ea"/>
                <a:cs typeface="+mn-cs"/>
              </a:defRPr>
            </a:lvl9pPr>
          </a:lstStyle>
          <a:p>
            <a:endParaRPr lang="it-IT" sz="2600" b="1" i="1" dirty="0"/>
          </a:p>
        </p:txBody>
      </p:sp>
      <p:sp>
        <p:nvSpPr>
          <p:cNvPr id="4" name="Segnaposto contenuto 3"/>
          <p:cNvSpPr>
            <a:spLocks noGrp="1"/>
          </p:cNvSpPr>
          <p:nvPr>
            <p:ph sz="half" idx="2"/>
          </p:nvPr>
        </p:nvSpPr>
        <p:spPr>
          <a:xfrm>
            <a:off x="1484311" y="2667000"/>
            <a:ext cx="10018712" cy="3124200"/>
          </a:xfrm>
        </p:spPr>
        <p:txBody>
          <a:bodyPr/>
          <a:lstStyle/>
          <a:p>
            <a:endParaRPr lang="it-IT"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476875"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7666" y="3088758"/>
            <a:ext cx="6696075" cy="3769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71" y="-96912"/>
            <a:ext cx="7119257" cy="408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73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290"/>
                                        </p:tgtEl>
                                      </p:cBhvr>
                                    </p:animEffect>
                                    <p:set>
                                      <p:cBhvr>
                                        <p:cTn id="7" dur="1" fill="hold">
                                          <p:stCondLst>
                                            <p:cond delay="499"/>
                                          </p:stCondLst>
                                        </p:cTn>
                                        <p:tgtEl>
                                          <p:spTgt spid="1229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additive="base">
                                        <p:cTn id="12" dur="500" fill="hold"/>
                                        <p:tgtEl>
                                          <p:spTgt spid="12292"/>
                                        </p:tgtEl>
                                        <p:attrNameLst>
                                          <p:attrName>ppt_x</p:attrName>
                                        </p:attrNameLst>
                                      </p:cBhvr>
                                      <p:tavLst>
                                        <p:tav tm="0">
                                          <p:val>
                                            <p:strVal val="#ppt_x"/>
                                          </p:val>
                                        </p:tav>
                                        <p:tav tm="100000">
                                          <p:val>
                                            <p:strVal val="#ppt_x"/>
                                          </p:val>
                                        </p:tav>
                                      </p:tavLst>
                                    </p:anim>
                                    <p:anim calcmode="lin" valueType="num">
                                      <p:cBhvr additive="base">
                                        <p:cTn id="13"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4" name="Segnaposto contenuto 3"/>
          <p:cNvSpPr>
            <a:spLocks noGrp="1"/>
          </p:cNvSpPr>
          <p:nvPr>
            <p:ph sz="half" idx="2"/>
          </p:nvPr>
        </p:nvSpPr>
        <p:spPr/>
        <p:txBody>
          <a:bodyPr>
            <a:normAutofit/>
          </a:bodyPr>
          <a:lstStyle/>
          <a:p>
            <a:endParaRPr lang="it-IT" dirty="0"/>
          </a:p>
        </p:txBody>
      </p:sp>
      <p:sp>
        <p:nvSpPr>
          <p:cNvPr id="5" name="Segnaposto contenuto 4"/>
          <p:cNvSpPr>
            <a:spLocks noGrp="1"/>
          </p:cNvSpPr>
          <p:nvPr>
            <p:ph sz="half" idx="1"/>
          </p:nvPr>
        </p:nvSpPr>
        <p:spPr/>
        <p:txBody>
          <a:bodyPr/>
          <a:lstStyle/>
          <a:p>
            <a:endParaRPr lang="it-IT"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6498" y="1885950"/>
            <a:ext cx="6585679"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872" y="46376"/>
            <a:ext cx="7015397"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0575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2287" y="0"/>
            <a:ext cx="86214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rot="19996202">
            <a:off x="5146684" y="3011528"/>
            <a:ext cx="6994014" cy="646331"/>
          </a:xfrm>
          <a:prstGeom prst="rect">
            <a:avLst/>
          </a:prstGeom>
        </p:spPr>
        <p:txBody>
          <a:bodyPr wrap="square">
            <a:spAutoFit/>
          </a:bodyPr>
          <a:lstStyle/>
          <a:p>
            <a:r>
              <a:rPr lang="it-IT" sz="3600" b="1" dirty="0">
                <a:solidFill>
                  <a:srgbClr val="FF0000"/>
                </a:solidFill>
                <a:latin typeface="Corbel" pitchFamily="34" charset="0"/>
              </a:rPr>
              <a:t>IMPORTANZA DEL FEEDBACK !!!</a:t>
            </a:r>
          </a:p>
        </p:txBody>
      </p:sp>
    </p:spTree>
    <p:extLst>
      <p:ext uri="{BB962C8B-B14F-4D97-AF65-F5344CB8AC3E}">
        <p14:creationId xmlns:p14="http://schemas.microsoft.com/office/powerpoint/2010/main" val="36418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0" y="0"/>
            <a:ext cx="12064998" cy="4288971"/>
          </a:xfrm>
          <a:prstGeom prst="rect">
            <a:avLst/>
          </a:prstGeom>
        </p:spPr>
      </p:pic>
      <p:sp>
        <p:nvSpPr>
          <p:cNvPr id="4" name="Rettangolo 3"/>
          <p:cNvSpPr/>
          <p:nvPr/>
        </p:nvSpPr>
        <p:spPr>
          <a:xfrm>
            <a:off x="718457" y="813919"/>
            <a:ext cx="6306497" cy="923330"/>
          </a:xfrm>
          <a:prstGeom prst="rect">
            <a:avLst/>
          </a:prstGeom>
        </p:spPr>
        <p:txBody>
          <a:bodyPr wrap="square">
            <a:spAutoFit/>
          </a:bodyPr>
          <a:lstStyle/>
          <a:p>
            <a:r>
              <a:rPr lang="it-IT" sz="5400" b="1" dirty="0">
                <a:solidFill>
                  <a:srgbClr val="FF0000"/>
                </a:solidFill>
              </a:rPr>
              <a:t>I HAVE A DREAM….</a:t>
            </a:r>
            <a:endParaRPr lang="it-IT" sz="5400" dirty="0"/>
          </a:p>
        </p:txBody>
      </p:sp>
      <p:sp>
        <p:nvSpPr>
          <p:cNvPr id="5" name="Rettangolo 4"/>
          <p:cNvSpPr/>
          <p:nvPr/>
        </p:nvSpPr>
        <p:spPr>
          <a:xfrm>
            <a:off x="6426472" y="2677104"/>
            <a:ext cx="5337167" cy="923330"/>
          </a:xfrm>
          <a:prstGeom prst="rect">
            <a:avLst/>
          </a:prstGeom>
        </p:spPr>
        <p:txBody>
          <a:bodyPr wrap="none">
            <a:spAutoFit/>
          </a:bodyPr>
          <a:lstStyle/>
          <a:p>
            <a:r>
              <a:rPr lang="it-IT" sz="5400" b="1" dirty="0">
                <a:solidFill>
                  <a:srgbClr val="FF0000"/>
                </a:solidFill>
              </a:rPr>
              <a:t>I HAVE </a:t>
            </a:r>
            <a:r>
              <a:rPr lang="it-IT" sz="5400" b="1" dirty="0" smtClean="0">
                <a:solidFill>
                  <a:srgbClr val="FF0000"/>
                </a:solidFill>
              </a:rPr>
              <a:t>A TEAM!!!</a:t>
            </a:r>
            <a:endParaRPr lang="it-IT" sz="5400" dirty="0"/>
          </a:p>
        </p:txBody>
      </p:sp>
      <p:pic>
        <p:nvPicPr>
          <p:cNvPr id="6" name="Immagine 5"/>
          <p:cNvPicPr>
            <a:picLocks noChangeAspect="1"/>
          </p:cNvPicPr>
          <p:nvPr/>
        </p:nvPicPr>
        <p:blipFill>
          <a:blip r:embed="rId3" cstate="print"/>
          <a:stretch>
            <a:fillRect/>
          </a:stretch>
        </p:blipFill>
        <p:spPr>
          <a:xfrm>
            <a:off x="2154236" y="4019550"/>
            <a:ext cx="8010525" cy="2838450"/>
          </a:xfrm>
          <a:prstGeom prst="rect">
            <a:avLst/>
          </a:prstGeom>
        </p:spPr>
      </p:pic>
    </p:spTree>
    <p:extLst>
      <p:ext uri="{BB962C8B-B14F-4D97-AF65-F5344CB8AC3E}">
        <p14:creationId xmlns:p14="http://schemas.microsoft.com/office/powerpoint/2010/main" val="22649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6975" y="0"/>
            <a:ext cx="5915025"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1" t="18838"/>
          <a:stretch/>
        </p:blipFill>
        <p:spPr bwMode="auto">
          <a:xfrm>
            <a:off x="938463" y="3441032"/>
            <a:ext cx="5743074" cy="341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magine 3"/>
          <p:cNvPicPr>
            <a:picLocks noChangeAspect="1"/>
          </p:cNvPicPr>
          <p:nvPr/>
        </p:nvPicPr>
        <p:blipFill>
          <a:blip r:embed="rId5" cstate="print"/>
          <a:stretch>
            <a:fillRect/>
          </a:stretch>
        </p:blipFill>
        <p:spPr>
          <a:xfrm>
            <a:off x="7431541" y="3838575"/>
            <a:ext cx="4067503" cy="3074605"/>
          </a:xfrm>
          <a:prstGeom prst="rect">
            <a:avLst/>
          </a:prstGeom>
        </p:spPr>
      </p:pic>
      <p:pic>
        <p:nvPicPr>
          <p:cNvPr id="6" name="Immagine 5"/>
          <p:cNvPicPr>
            <a:picLocks noChangeAspect="1"/>
          </p:cNvPicPr>
          <p:nvPr/>
        </p:nvPicPr>
        <p:blipFill>
          <a:blip r:embed="rId6" cstate="print"/>
          <a:stretch>
            <a:fillRect/>
          </a:stretch>
        </p:blipFill>
        <p:spPr>
          <a:xfrm>
            <a:off x="1481959" y="0"/>
            <a:ext cx="4795016" cy="3441032"/>
          </a:xfrm>
          <a:prstGeom prst="rect">
            <a:avLst/>
          </a:prstGeom>
        </p:spPr>
      </p:pic>
    </p:spTree>
    <p:extLst>
      <p:ext uri="{BB962C8B-B14F-4D97-AF65-F5344CB8AC3E}">
        <p14:creationId xmlns:p14="http://schemas.microsoft.com/office/powerpoint/2010/main" val="15495886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half" idx="1"/>
          </p:nvPr>
        </p:nvSpPr>
        <p:spPr/>
        <p:txBody>
          <a:bodyPr/>
          <a:lstStyle/>
          <a:p>
            <a:r>
              <a:rPr lang="it-IT" sz="2800" dirty="0"/>
              <a:t>Trauma Team per gestire il paziente critico in caso di incidenti stradali o sul lavoro</a:t>
            </a:r>
          </a:p>
          <a:p>
            <a:r>
              <a:rPr lang="it-IT" sz="2800" dirty="0" err="1" smtClean="0"/>
              <a:t>PROF.Osvaldo</a:t>
            </a:r>
            <a:r>
              <a:rPr lang="it-IT" sz="2800" dirty="0" smtClean="0"/>
              <a:t> Chiara</a:t>
            </a:r>
            <a:endParaRPr lang="it-IT" sz="2800" dirty="0"/>
          </a:p>
        </p:txBody>
      </p:sp>
      <p:sp>
        <p:nvSpPr>
          <p:cNvPr id="4" name="Segnaposto contenuto 3"/>
          <p:cNvSpPr>
            <a:spLocks noGrp="1"/>
          </p:cNvSpPr>
          <p:nvPr>
            <p:ph sz="half" idx="2"/>
          </p:nvPr>
        </p:nvSpPr>
        <p:spPr/>
        <p:txBody>
          <a:bodyPr/>
          <a:lstStyle/>
          <a:p>
            <a:endParaRPr lang="it-IT"/>
          </a:p>
        </p:txBody>
      </p:sp>
    </p:spTree>
    <p:extLst>
      <p:ext uri="{BB962C8B-B14F-4D97-AF65-F5344CB8AC3E}">
        <p14:creationId xmlns:p14="http://schemas.microsoft.com/office/powerpoint/2010/main" val="38401034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00" y="1066800"/>
            <a:ext cx="56007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8693" y="1066800"/>
            <a:ext cx="5302607"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2278505" y="149902"/>
            <a:ext cx="5212236" cy="954107"/>
          </a:xfrm>
          <a:prstGeom prst="rect">
            <a:avLst/>
          </a:prstGeom>
        </p:spPr>
        <p:txBody>
          <a:bodyPr wrap="square">
            <a:spAutoFit/>
          </a:bodyPr>
          <a:lstStyle/>
          <a:p>
            <a:r>
              <a:rPr lang="it-IT" sz="2800" b="1" dirty="0">
                <a:solidFill>
                  <a:srgbClr val="FF0000"/>
                </a:solidFill>
                <a:latin typeface="Corbel" pitchFamily="34" charset="0"/>
              </a:rPr>
              <a:t>INJURY </a:t>
            </a:r>
            <a:r>
              <a:rPr lang="it-IT" sz="2800" b="1">
                <a:solidFill>
                  <a:srgbClr val="FF0000"/>
                </a:solidFill>
                <a:latin typeface="Corbel" pitchFamily="34" charset="0"/>
              </a:rPr>
              <a:t>SEVERITY </a:t>
            </a:r>
            <a:r>
              <a:rPr lang="it-IT" sz="2800" b="1" smtClean="0">
                <a:solidFill>
                  <a:srgbClr val="FF0000"/>
                </a:solidFill>
                <a:latin typeface="Corbel" pitchFamily="34" charset="0"/>
              </a:rPr>
              <a:t>SCORE ISS , &gt; 15 GRAVE TRAUMA </a:t>
            </a:r>
            <a:endParaRPr lang="it-IT" sz="2800" b="1" dirty="0">
              <a:solidFill>
                <a:srgbClr val="FF0000"/>
              </a:solidFill>
              <a:latin typeface="Corbel" pitchFamily="34" charset="0"/>
            </a:endParaRPr>
          </a:p>
        </p:txBody>
      </p:sp>
    </p:spTree>
    <p:extLst>
      <p:ext uri="{BB962C8B-B14F-4D97-AF65-F5344CB8AC3E}">
        <p14:creationId xmlns:p14="http://schemas.microsoft.com/office/powerpoint/2010/main" val="15099539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emdocs.net/wp-content/uploads/2015/02/P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153" y="954339"/>
            <a:ext cx="8122152" cy="562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4091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457200"/>
            <a:ext cx="12192000" cy="1447800"/>
          </a:xfrm>
        </p:spPr>
        <p:txBody>
          <a:bodyPr/>
          <a:lstStyle/>
          <a:p>
            <a:pPr algn="ctr"/>
            <a:r>
              <a:rPr lang="it-IT" altLang="it-IT" smtClean="0"/>
              <a:t>Revised Trauma Score</a:t>
            </a:r>
            <a:br>
              <a:rPr lang="it-IT" altLang="it-IT" smtClean="0"/>
            </a:br>
            <a:r>
              <a:rPr lang="it-IT" altLang="it-IT" sz="3200" smtClean="0">
                <a:solidFill>
                  <a:schemeClr val="bg2"/>
                </a:solidFill>
              </a:rPr>
              <a:t>(</a:t>
            </a:r>
            <a:r>
              <a:rPr lang="it-IT" altLang="it-IT" sz="3200" smtClean="0">
                <a:solidFill>
                  <a:schemeClr val="tx1"/>
                </a:solidFill>
                <a:latin typeface="Times New Roman" charset="0"/>
              </a:rPr>
              <a:t>Con un punteggio </a:t>
            </a:r>
            <a:r>
              <a:rPr lang="it-IT" altLang="it-IT" sz="3200" smtClean="0">
                <a:solidFill>
                  <a:schemeClr val="tx1"/>
                </a:solidFill>
                <a:latin typeface="Times New Roman" charset="0"/>
                <a:sym typeface="Symbol" pitchFamily="18" charset="2"/>
              </a:rPr>
              <a:t> 4 attivare il Trauma Team</a:t>
            </a:r>
            <a:r>
              <a:rPr lang="it-IT" altLang="it-IT" sz="3200" smtClean="0">
                <a:solidFill>
                  <a:schemeClr val="bg2"/>
                </a:solidFill>
                <a:latin typeface="Times New Roman" charset="0"/>
                <a:sym typeface="Symbol" pitchFamily="18" charset="2"/>
              </a:rPr>
              <a:t>)</a:t>
            </a:r>
            <a:endParaRPr lang="it-IT" altLang="it-IT" sz="3200" smtClean="0">
              <a:solidFill>
                <a:schemeClr val="tx1"/>
              </a:solidFill>
              <a:latin typeface="Times New Roman" charset="0"/>
              <a:sym typeface="Symbol" pitchFamily="18" charset="2"/>
            </a:endParaRPr>
          </a:p>
        </p:txBody>
      </p:sp>
      <p:graphicFrame>
        <p:nvGraphicFramePr>
          <p:cNvPr id="9219" name="Object 3"/>
          <p:cNvGraphicFramePr>
            <a:graphicFrameLocks noGrp="1" noChangeAspect="1"/>
          </p:cNvGraphicFramePr>
          <p:nvPr>
            <p:ph type="tbl" idx="1"/>
          </p:nvPr>
        </p:nvGraphicFramePr>
        <p:xfrm>
          <a:off x="1422400" y="2209801"/>
          <a:ext cx="10297584" cy="4011613"/>
        </p:xfrm>
        <a:graphic>
          <a:graphicData uri="http://schemas.openxmlformats.org/presentationml/2006/ole">
            <mc:AlternateContent xmlns:mc="http://schemas.openxmlformats.org/markup-compatibility/2006">
              <mc:Choice xmlns:v="urn:schemas-microsoft-com:vml" Requires="v">
                <p:oleObj spid="_x0000_s2145" name="Documento" r:id="rId3" imgW="7735824" imgH="4020312" progId="Word.Document.8">
                  <p:embed/>
                </p:oleObj>
              </mc:Choice>
              <mc:Fallback>
                <p:oleObj name="Documento" r:id="rId3" imgW="7735824" imgH="4020312" progId="Word.Document.8">
                  <p:embed/>
                  <p:pic>
                    <p:nvPicPr>
                      <p:cNvPr id="0" name="Picture 5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2209801"/>
                        <a:ext cx="10297584" cy="401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542145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001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7093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01362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4186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0256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emergency-live.com/it/wp-content/uploads/2015/06/IMGP0961.jpg"/>
          <p:cNvPicPr>
            <a:picLocks noChangeAspect="1" noChangeArrowheads="1"/>
          </p:cNvPicPr>
          <p:nvPr/>
        </p:nvPicPr>
        <p:blipFill>
          <a:blip r:embed="rId2" cstate="print"/>
          <a:srcRect/>
          <a:stretch>
            <a:fillRect/>
          </a:stretch>
        </p:blipFill>
        <p:spPr bwMode="auto">
          <a:xfrm>
            <a:off x="1343025" y="-1508125"/>
            <a:ext cx="10848975" cy="8366125"/>
          </a:xfrm>
          <a:prstGeom prst="rect">
            <a:avLst/>
          </a:prstGeom>
          <a:noFill/>
        </p:spPr>
      </p:pic>
    </p:spTree>
    <p:extLst>
      <p:ext uri="{BB962C8B-B14F-4D97-AF65-F5344CB8AC3E}">
        <p14:creationId xmlns:p14="http://schemas.microsoft.com/office/powerpoint/2010/main" val="17783634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95675"/>
            <a:ext cx="6393546"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pianta_osped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210299" y="3296094"/>
            <a:ext cx="5981699" cy="356190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0300" y="0"/>
            <a:ext cx="5981700" cy="395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4840014" y="5880538"/>
            <a:ext cx="378372" cy="400110"/>
          </a:xfrm>
          <a:prstGeom prst="rect">
            <a:avLst/>
          </a:prstGeom>
        </p:spPr>
        <p:txBody>
          <a:bodyPr wrap="square">
            <a:spAutoFit/>
          </a:bodyPr>
          <a:lstStyle/>
          <a:p>
            <a:r>
              <a:rPr lang="it-IT" sz="2000" dirty="0">
                <a:solidFill>
                  <a:schemeClr val="bg1"/>
                </a:solidFill>
                <a:latin typeface="Verdana" panose="020B0604030504040204" pitchFamily="34" charset="0"/>
                <a:ea typeface="Verdana" panose="020B0604030504040204" pitchFamily="34" charset="0"/>
                <a:cs typeface="Verdana" panose="020B0604030504040204" pitchFamily="34" charset="0"/>
              </a:rPr>
              <a:t>i</a:t>
            </a:r>
          </a:p>
        </p:txBody>
      </p:sp>
      <p:pic>
        <p:nvPicPr>
          <p:cNvPr id="3" name="Immagine 2"/>
          <p:cNvPicPr>
            <a:picLocks noChangeAspect="1"/>
          </p:cNvPicPr>
          <p:nvPr/>
        </p:nvPicPr>
        <p:blipFill>
          <a:blip r:embed="rId6"/>
          <a:stretch>
            <a:fillRect/>
          </a:stretch>
        </p:blipFill>
        <p:spPr>
          <a:xfrm>
            <a:off x="0" y="0"/>
            <a:ext cx="6210297" cy="6858000"/>
          </a:xfrm>
          <a:prstGeom prst="rect">
            <a:avLst/>
          </a:prstGeom>
        </p:spPr>
      </p:pic>
    </p:spTree>
    <p:extLst>
      <p:ext uri="{BB962C8B-B14F-4D97-AF65-F5344CB8AC3E}">
        <p14:creationId xmlns:p14="http://schemas.microsoft.com/office/powerpoint/2010/main" val="409821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sz="half" idx="2"/>
          </p:nvPr>
        </p:nvPicPr>
        <p:blipFill>
          <a:blip r:embed="rId2" cstate="print"/>
          <a:stretch>
            <a:fillRect/>
          </a:stretch>
        </p:blipFill>
        <p:spPr>
          <a:xfrm>
            <a:off x="6883400" y="2843212"/>
            <a:ext cx="4343400" cy="2771775"/>
          </a:xfrm>
          <a:prstGeom prst="rect">
            <a:avLst/>
          </a:prstGeom>
        </p:spPr>
      </p:pic>
      <p:sp>
        <p:nvSpPr>
          <p:cNvPr id="3" name="Segnaposto contenuto 2"/>
          <p:cNvSpPr>
            <a:spLocks noGrp="1"/>
          </p:cNvSpPr>
          <p:nvPr>
            <p:ph sz="half" idx="1"/>
          </p:nvPr>
        </p:nvSpPr>
        <p:spPr/>
        <p:txBody>
          <a:bodyPr/>
          <a:lstStyle/>
          <a:p>
            <a:endParaRPr lang="it-IT"/>
          </a:p>
        </p:txBody>
      </p:sp>
      <p:sp>
        <p:nvSpPr>
          <p:cNvPr id="4" name="Rettangolo 3"/>
          <p:cNvSpPr/>
          <p:nvPr/>
        </p:nvSpPr>
        <p:spPr>
          <a:xfrm>
            <a:off x="3048000" y="2967335"/>
            <a:ext cx="6096000" cy="923330"/>
          </a:xfrm>
          <a:prstGeom prst="rect">
            <a:avLst/>
          </a:prstGeom>
        </p:spPr>
        <p:txBody>
          <a:bodyPr>
            <a:spAutoFit/>
          </a:bodyPr>
          <a:lstStyle/>
          <a:p>
            <a:r>
              <a:rPr lang="it-IT" i="1" dirty="0"/>
              <a:t>slideplayer.it</a:t>
            </a:r>
            <a:r>
              <a:rPr lang="it-IT" dirty="0"/>
              <a:t/>
            </a:r>
            <a:br>
              <a:rPr lang="it-IT" dirty="0"/>
            </a:br>
            <a:r>
              <a:rPr lang="it-IT" dirty="0"/>
              <a:t>A </a:t>
            </a:r>
            <a:r>
              <a:rPr lang="it-IT" dirty="0" err="1"/>
              <a:t>airway</a:t>
            </a:r>
            <a:r>
              <a:rPr lang="it-IT" dirty="0"/>
              <a:t> :Pervietà delle </a:t>
            </a:r>
            <a:r>
              <a:rPr lang="it-IT" b="1" dirty="0"/>
              <a:t>vie</a:t>
            </a:r>
            <a:r>
              <a:rPr lang="it-IT" dirty="0"/>
              <a:t/>
            </a:r>
            <a:br>
              <a:rPr lang="it-IT" dirty="0"/>
            </a:br>
            <a:r>
              <a:rPr lang="it-IT" dirty="0"/>
              <a:t>1058 × 793 - 88 </a:t>
            </a:r>
            <a:r>
              <a:rPr lang="it-IT" dirty="0" err="1"/>
              <a:t>kB</a:t>
            </a:r>
            <a:r>
              <a:rPr lang="it-IT" dirty="0"/>
              <a:t> - jpg</a:t>
            </a:r>
          </a:p>
        </p:txBody>
      </p:sp>
    </p:spTree>
    <p:extLst>
      <p:ext uri="{BB962C8B-B14F-4D97-AF65-F5344CB8AC3E}">
        <p14:creationId xmlns:p14="http://schemas.microsoft.com/office/powerpoint/2010/main" val="34414345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966921" y="2667000"/>
            <a:ext cx="4176358" cy="3124200"/>
          </a:xfrm>
          <a:prstGeom prst="rect">
            <a:avLst/>
          </a:prstGeom>
        </p:spPr>
      </p:pic>
      <p:sp>
        <p:nvSpPr>
          <p:cNvPr id="8" name="Segnaposto contenuto 7"/>
          <p:cNvSpPr>
            <a:spLocks noGrp="1"/>
          </p:cNvSpPr>
          <p:nvPr>
            <p:ph sz="half" idx="1"/>
          </p:nvPr>
        </p:nvSpPr>
        <p:spPr>
          <a:prstGeom prst="rect">
            <a:avLst/>
          </a:prstGeom>
        </p:spPr>
        <p:txBody>
          <a:bodyPr wrap="square">
            <a:spAutoFit/>
          </a:bodyPr>
          <a:lstStyle/>
          <a:p>
            <a:r>
              <a:rPr lang="en-US" dirty="0">
                <a:solidFill>
                  <a:srgbClr val="000000"/>
                </a:solidFill>
                <a:latin typeface="Arial" panose="020B0604020202020204" pitchFamily="34" charset="0"/>
              </a:rPr>
              <a:t>The complete protocol and follow-up was obtained in 202 patients. The sensitivity, specificity and accuracy of PFAST were 93 per cent, 99 per cent and 99 per cent, respectively, compared with 93 per cent, 52 per cent and 57 per cent for physical examination at the scene. Scanning with PFAST occurred a mean(</a:t>
            </a:r>
            <a:r>
              <a:rPr lang="en-US" dirty="0" err="1">
                <a:solidFill>
                  <a:srgbClr val="000000"/>
                </a:solidFill>
                <a:latin typeface="Arial" panose="020B0604020202020204" pitchFamily="34" charset="0"/>
              </a:rPr>
              <a:t>s.d.</a:t>
            </a:r>
            <a:r>
              <a:rPr lang="en-US" dirty="0">
                <a:solidFill>
                  <a:srgbClr val="000000"/>
                </a:solidFill>
                <a:latin typeface="Arial" panose="020B0604020202020204" pitchFamily="34" charset="0"/>
              </a:rPr>
              <a:t>) 35(13) min earlier than ultrasound in the emergency department. Abdominal bleeding was detected in 14 per cent of patients. Using PFAST led to a change in either prehospital therapy or management in 30 per cent of patients, and a change to admitting hospital in 22 per cent.</a:t>
            </a:r>
            <a:endParaRPr lang="it-IT" dirty="0"/>
          </a:p>
        </p:txBody>
      </p:sp>
    </p:spTree>
    <p:extLst>
      <p:ext uri="{BB962C8B-B14F-4D97-AF65-F5344CB8AC3E}">
        <p14:creationId xmlns:p14="http://schemas.microsoft.com/office/powerpoint/2010/main" val="24882876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91883" y="1752600"/>
            <a:ext cx="5244114" cy="5105400"/>
          </a:xfrm>
        </p:spPr>
      </p:pic>
      <p:pic>
        <p:nvPicPr>
          <p:cNvPr id="5" name="Segnaposto contenuto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0"/>
            <a:ext cx="6336012" cy="5754414"/>
          </a:xfrm>
        </p:spPr>
      </p:pic>
    </p:spTree>
    <p:extLst>
      <p:ext uri="{BB962C8B-B14F-4D97-AF65-F5344CB8AC3E}">
        <p14:creationId xmlns:p14="http://schemas.microsoft.com/office/powerpoint/2010/main" val="41038601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57656" y="204953"/>
            <a:ext cx="520261" cy="769441"/>
          </a:xfrm>
          <a:prstGeom prst="rect">
            <a:avLst/>
          </a:prstGeom>
        </p:spPr>
        <p:txBody>
          <a:bodyPr wrap="square">
            <a:spAutoFit/>
          </a:bodyPr>
          <a:lstStyle/>
          <a:p>
            <a:pPr lvl="0" eaLnBrk="0" fontAlgn="base" hangingPunct="0">
              <a:spcBef>
                <a:spcPct val="0"/>
              </a:spcBef>
              <a:spcAft>
                <a:spcPct val="0"/>
              </a:spcAft>
            </a:pPr>
            <a:r>
              <a:rPr lang="it-IT" altLang="it-IT" sz="4400" b="1" dirty="0">
                <a:solidFill>
                  <a:srgbClr val="FF0000"/>
                </a:solidFill>
                <a:latin typeface="Calibri" panose="020F0502020204030204" pitchFamily="34" charset="0"/>
              </a:rPr>
              <a:t>C</a:t>
            </a:r>
            <a:endParaRPr lang="it-IT" altLang="it-IT" sz="4400" dirty="0">
              <a:solidFill>
                <a:srgbClr val="FF0000"/>
              </a:solidFill>
              <a:latin typeface="Arial" panose="020B0604020202020204" pitchFamily="34" charset="0"/>
            </a:endParaRPr>
          </a:p>
        </p:txBody>
      </p:sp>
    </p:spTree>
    <p:extLst>
      <p:ext uri="{BB962C8B-B14F-4D97-AF65-F5344CB8AC3E}">
        <p14:creationId xmlns:p14="http://schemas.microsoft.com/office/powerpoint/2010/main" val="502381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5" name="Segnaposto contenuto 4"/>
          <p:cNvSpPr>
            <a:spLocks noGrp="1"/>
          </p:cNvSpPr>
          <p:nvPr>
            <p:ph idx="1"/>
          </p:nvPr>
        </p:nvSpPr>
        <p:spPr/>
        <p:txBody>
          <a:bodyPr/>
          <a:lstStyle/>
          <a:p>
            <a:endParaRPr lang="it-IT"/>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3342" y="0"/>
            <a:ext cx="98386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983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99551" y="365760"/>
            <a:ext cx="10018713" cy="1752599"/>
          </a:xfrm>
        </p:spPr>
        <p:txBody>
          <a:bodyPr/>
          <a:lstStyle/>
          <a:p>
            <a:endParaRPr lang="it-IT" dirty="0"/>
          </a:p>
        </p:txBody>
      </p:sp>
      <p:sp>
        <p:nvSpPr>
          <p:cNvPr id="3" name="Segnaposto contenuto 2"/>
          <p:cNvSpPr>
            <a:spLocks noGrp="1"/>
          </p:cNvSpPr>
          <p:nvPr>
            <p:ph idx="1"/>
          </p:nvPr>
        </p:nvSpPr>
        <p:spPr>
          <a:xfrm>
            <a:off x="1518728" y="2857729"/>
            <a:ext cx="4491197" cy="4000271"/>
          </a:xfrm>
        </p:spPr>
        <p:txBody>
          <a:bodyPr>
            <a:normAutofit lnSpcReduction="10000"/>
          </a:bodyPr>
          <a:lstStyle/>
          <a:p>
            <a:pPr marL="0" indent="0">
              <a:buNone/>
            </a:pPr>
            <a:r>
              <a:rPr lang="it-IT" dirty="0" smtClean="0"/>
              <a:t>Il </a:t>
            </a:r>
            <a:r>
              <a:rPr lang="it-IT" dirty="0"/>
              <a:t>percorso ha i seguenti campi di applicazione: </a:t>
            </a:r>
          </a:p>
          <a:p>
            <a:pPr marL="0" indent="0">
              <a:buNone/>
            </a:pPr>
            <a:r>
              <a:rPr lang="it-IT" dirty="0"/>
              <a:t>DEA- Pronto Soccorso, Sale diagnostiche, Sale Operatorie dell’Ospedale Santa Maria della Misericordia di Perugia; in tutti i pazienti affetti da </a:t>
            </a:r>
            <a:r>
              <a:rPr lang="it-IT" b="1" dirty="0"/>
              <a:t>Trauma Maggiore e/o Politrauma</a:t>
            </a:r>
            <a:r>
              <a:rPr lang="it-IT" dirty="0"/>
              <a:t>, la cui gestione clinica prevede l’attivazione del </a:t>
            </a:r>
            <a:r>
              <a:rPr lang="it-IT" b="1" dirty="0"/>
              <a:t>Trauma Team, </a:t>
            </a:r>
            <a:r>
              <a:rPr lang="it-IT" dirty="0"/>
              <a:t>coordinata da un </a:t>
            </a:r>
            <a:r>
              <a:rPr lang="it-IT" b="1" dirty="0"/>
              <a:t>Trauma Leader</a:t>
            </a:r>
            <a:r>
              <a:rPr lang="it-IT" dirty="0"/>
              <a:t>. </a:t>
            </a:r>
          </a:p>
        </p:txBody>
      </p:sp>
      <p:sp>
        <p:nvSpPr>
          <p:cNvPr id="4" name="Rettangolo 3"/>
          <p:cNvSpPr/>
          <p:nvPr/>
        </p:nvSpPr>
        <p:spPr>
          <a:xfrm>
            <a:off x="5969167" y="0"/>
            <a:ext cx="6222833" cy="6678751"/>
          </a:xfrm>
          <a:prstGeom prst="rect">
            <a:avLst/>
          </a:prstGeom>
        </p:spPr>
        <p:txBody>
          <a:bodyPr wrap="square">
            <a:spAutoFit/>
          </a:bodyPr>
          <a:lstStyle/>
          <a:p>
            <a:endParaRPr lang="it-IT" sz="2000" dirty="0">
              <a:solidFill>
                <a:srgbClr val="000000"/>
              </a:solidFill>
              <a:latin typeface="Wingdings" panose="05000000000000000000" pitchFamily="2" charset="2"/>
            </a:endParaRPr>
          </a:p>
          <a:p>
            <a:pPr marL="342900" indent="-342900">
              <a:buFont typeface="Wingdings" panose="05000000000000000000" pitchFamily="2" charset="2"/>
              <a:buChar char="Ø"/>
            </a:pPr>
            <a:r>
              <a:rPr lang="it-IT" sz="2400" dirty="0" smtClean="0">
                <a:solidFill>
                  <a:srgbClr val="000000"/>
                </a:solidFill>
                <a:latin typeface="Times New Roman" panose="02020603050405020304" pitchFamily="18" charset="0"/>
              </a:rPr>
              <a:t>Ottimizzare </a:t>
            </a:r>
            <a:r>
              <a:rPr lang="it-IT" sz="2400" dirty="0">
                <a:solidFill>
                  <a:srgbClr val="000000"/>
                </a:solidFill>
                <a:latin typeface="Times New Roman" panose="02020603050405020304" pitchFamily="18" charset="0"/>
              </a:rPr>
              <a:t>i tempi e </a:t>
            </a:r>
            <a:r>
              <a:rPr lang="it-IT" sz="2400" dirty="0" smtClean="0">
                <a:solidFill>
                  <a:srgbClr val="000000"/>
                </a:solidFill>
                <a:latin typeface="Times New Roman" panose="02020603050405020304" pitchFamily="18" charset="0"/>
              </a:rPr>
              <a:t>l’uso </a:t>
            </a:r>
            <a:r>
              <a:rPr lang="it-IT" sz="2400" dirty="0">
                <a:solidFill>
                  <a:srgbClr val="000000"/>
                </a:solidFill>
                <a:latin typeface="Times New Roman" panose="02020603050405020304" pitchFamily="18" charset="0"/>
              </a:rPr>
              <a:t>delle risorse diagnostiche nel trauma maggiore; </a:t>
            </a:r>
          </a:p>
          <a:p>
            <a:pPr marL="342900" indent="-342900">
              <a:buFont typeface="Wingdings" panose="05000000000000000000" pitchFamily="2" charset="2"/>
              <a:buChar char="Ø"/>
            </a:pPr>
            <a:r>
              <a:rPr lang="it-IT" sz="2400" dirty="0" smtClean="0">
                <a:solidFill>
                  <a:srgbClr val="000000"/>
                </a:solidFill>
                <a:latin typeface="Times New Roman" panose="02020603050405020304" pitchFamily="18" charset="0"/>
              </a:rPr>
              <a:t>Ridurre </a:t>
            </a:r>
            <a:r>
              <a:rPr lang="it-IT" sz="2400" dirty="0">
                <a:solidFill>
                  <a:srgbClr val="000000"/>
                </a:solidFill>
                <a:latin typeface="Times New Roman" panose="02020603050405020304" pitchFamily="18" charset="0"/>
              </a:rPr>
              <a:t>le complicanze da “danno secondario” per ipotensione ed ipossia non adeguatamente e tempestivamente trattate; </a:t>
            </a:r>
          </a:p>
          <a:p>
            <a:pPr marL="342900" indent="-342900">
              <a:buFont typeface="Wingdings" panose="05000000000000000000" pitchFamily="2" charset="2"/>
              <a:buChar char="Ø"/>
            </a:pPr>
            <a:r>
              <a:rPr lang="it-IT" sz="2400" dirty="0" smtClean="0">
                <a:solidFill>
                  <a:srgbClr val="000000"/>
                </a:solidFill>
                <a:latin typeface="Times New Roman" panose="02020603050405020304" pitchFamily="18" charset="0"/>
              </a:rPr>
              <a:t>Definire </a:t>
            </a:r>
            <a:r>
              <a:rPr lang="it-IT" sz="2400" dirty="0">
                <a:solidFill>
                  <a:srgbClr val="000000"/>
                </a:solidFill>
                <a:latin typeface="Times New Roman" panose="02020603050405020304" pitchFamily="18" charset="0"/>
              </a:rPr>
              <a:t>i criteri dell’utilizzo della TC sulla base della sua crescente specificità e sensibilità diagnostica rispetto alle altre metodiche, in un’ottica di tempo assolutamente più breve; </a:t>
            </a:r>
          </a:p>
          <a:p>
            <a:pPr marL="342900" indent="-342900">
              <a:buFont typeface="Wingdings" panose="05000000000000000000" pitchFamily="2" charset="2"/>
              <a:buChar char="Ø"/>
            </a:pPr>
            <a:r>
              <a:rPr lang="it-IT" sz="2400" dirty="0" smtClean="0">
                <a:solidFill>
                  <a:srgbClr val="000000"/>
                </a:solidFill>
                <a:latin typeface="Times New Roman" panose="02020603050405020304" pitchFamily="18" charset="0"/>
              </a:rPr>
              <a:t>Evitare </a:t>
            </a:r>
            <a:r>
              <a:rPr lang="it-IT" sz="2400" dirty="0">
                <a:solidFill>
                  <a:srgbClr val="000000"/>
                </a:solidFill>
                <a:latin typeface="Times New Roman" panose="02020603050405020304" pitchFamily="18" charset="0"/>
              </a:rPr>
              <a:t>spostamenti ripetuti del paziente critico nelle diverse sale diagnostiche; </a:t>
            </a:r>
          </a:p>
          <a:p>
            <a:pPr marL="342900" indent="-342900">
              <a:buFont typeface="Wingdings" panose="05000000000000000000" pitchFamily="2" charset="2"/>
              <a:buChar char="Ø"/>
            </a:pPr>
            <a:r>
              <a:rPr lang="it-IT" sz="2400" dirty="0" smtClean="0">
                <a:solidFill>
                  <a:srgbClr val="000000"/>
                </a:solidFill>
                <a:latin typeface="Times New Roman" panose="02020603050405020304" pitchFamily="18" charset="0"/>
              </a:rPr>
              <a:t>Ridurre </a:t>
            </a:r>
            <a:r>
              <a:rPr lang="it-IT" sz="2400" dirty="0">
                <a:solidFill>
                  <a:srgbClr val="000000"/>
                </a:solidFill>
                <a:latin typeface="Times New Roman" panose="02020603050405020304" pitchFamily="18" charset="0"/>
              </a:rPr>
              <a:t>le “</a:t>
            </a:r>
            <a:r>
              <a:rPr lang="it-IT" sz="2400" dirty="0" err="1">
                <a:solidFill>
                  <a:srgbClr val="000000"/>
                </a:solidFill>
                <a:latin typeface="Times New Roman" panose="02020603050405020304" pitchFamily="18" charset="0"/>
              </a:rPr>
              <a:t>missed</a:t>
            </a:r>
            <a:r>
              <a:rPr lang="it-IT" sz="2400" dirty="0">
                <a:solidFill>
                  <a:srgbClr val="000000"/>
                </a:solidFill>
                <a:latin typeface="Times New Roman" panose="02020603050405020304" pitchFamily="18" charset="0"/>
              </a:rPr>
              <a:t> </a:t>
            </a:r>
            <a:r>
              <a:rPr lang="it-IT" sz="2400" dirty="0" err="1">
                <a:solidFill>
                  <a:srgbClr val="000000"/>
                </a:solidFill>
                <a:latin typeface="Times New Roman" panose="02020603050405020304" pitchFamily="18" charset="0"/>
              </a:rPr>
              <a:t>injury</a:t>
            </a:r>
            <a:r>
              <a:rPr lang="it-IT" sz="2400" dirty="0">
                <a:solidFill>
                  <a:srgbClr val="000000"/>
                </a:solidFill>
                <a:latin typeface="Times New Roman" panose="02020603050405020304" pitchFamily="18" charset="0"/>
              </a:rPr>
              <a:t>”; </a:t>
            </a:r>
          </a:p>
          <a:p>
            <a:pPr marL="342900" indent="-342900">
              <a:buFont typeface="Wingdings" panose="05000000000000000000" pitchFamily="2" charset="2"/>
              <a:buChar char="Ø"/>
            </a:pPr>
            <a:r>
              <a:rPr lang="it-IT" sz="2400" dirty="0" smtClean="0">
                <a:solidFill>
                  <a:srgbClr val="000000"/>
                </a:solidFill>
                <a:latin typeface="Times New Roman" panose="02020603050405020304" pitchFamily="18" charset="0"/>
              </a:rPr>
              <a:t>Contenere </a:t>
            </a:r>
            <a:r>
              <a:rPr lang="it-IT" sz="2400" dirty="0">
                <a:solidFill>
                  <a:srgbClr val="000000"/>
                </a:solidFill>
                <a:latin typeface="Times New Roman" panose="02020603050405020304" pitchFamily="18" charset="0"/>
              </a:rPr>
              <a:t>per quanto possibile la </a:t>
            </a:r>
            <a:r>
              <a:rPr lang="it-IT" sz="2400" dirty="0" err="1">
                <a:solidFill>
                  <a:srgbClr val="000000"/>
                </a:solidFill>
                <a:latin typeface="Times New Roman" panose="02020603050405020304" pitchFamily="18" charset="0"/>
              </a:rPr>
              <a:t>radioesposizione</a:t>
            </a:r>
            <a:r>
              <a:rPr lang="it-IT" sz="2400" dirty="0">
                <a:solidFill>
                  <a:srgbClr val="000000"/>
                </a:solidFill>
                <a:latin typeface="Times New Roman" panose="02020603050405020304" pitchFamily="18" charset="0"/>
              </a:rPr>
              <a:t>; </a:t>
            </a:r>
          </a:p>
          <a:p>
            <a:pPr marL="342900" indent="-342900">
              <a:buFont typeface="Wingdings" panose="05000000000000000000" pitchFamily="2" charset="2"/>
              <a:buChar char="Ø"/>
            </a:pPr>
            <a:r>
              <a:rPr lang="it-IT" sz="2400" dirty="0" smtClean="0">
                <a:solidFill>
                  <a:srgbClr val="000000"/>
                </a:solidFill>
                <a:latin typeface="Times New Roman" panose="02020603050405020304" pitchFamily="18" charset="0"/>
              </a:rPr>
              <a:t>Raccogliere </a:t>
            </a:r>
            <a:r>
              <a:rPr lang="it-IT" sz="2400" dirty="0">
                <a:solidFill>
                  <a:srgbClr val="000000"/>
                </a:solidFill>
                <a:latin typeface="Times New Roman" panose="02020603050405020304" pitchFamily="18" charset="0"/>
              </a:rPr>
              <a:t>tutti i dati dei pazienti con trauma maggiore/politrauma in un registro dedicato. </a:t>
            </a:r>
          </a:p>
        </p:txBody>
      </p:sp>
      <p:pic>
        <p:nvPicPr>
          <p:cNvPr id="6" name="Segnaposto contenuto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59485" y="18919"/>
            <a:ext cx="4491199" cy="2857729"/>
          </a:xfrm>
          <a:prstGeom prst="rect">
            <a:avLst/>
          </a:prstGeom>
        </p:spPr>
      </p:pic>
      <p:sp>
        <p:nvSpPr>
          <p:cNvPr id="8" name="Rettangolo 7"/>
          <p:cNvSpPr/>
          <p:nvPr/>
        </p:nvSpPr>
        <p:spPr>
          <a:xfrm>
            <a:off x="1" y="0"/>
            <a:ext cx="998805" cy="523220"/>
          </a:xfrm>
          <a:prstGeom prst="rect">
            <a:avLst/>
          </a:prstGeom>
        </p:spPr>
        <p:txBody>
          <a:bodyPr wrap="square">
            <a:spAutoFit/>
          </a:bodyPr>
          <a:lstStyle/>
          <a:p>
            <a:r>
              <a:rPr lang="it-IT" sz="2800" b="1" dirty="0">
                <a:solidFill>
                  <a:srgbClr val="FF0000"/>
                </a:solidFill>
                <a:latin typeface="Corbel" pitchFamily="34" charset="0"/>
              </a:rPr>
              <a:t>ATLS</a:t>
            </a:r>
          </a:p>
        </p:txBody>
      </p:sp>
    </p:spTree>
    <p:extLst>
      <p:ext uri="{BB962C8B-B14F-4D97-AF65-F5344CB8AC3E}">
        <p14:creationId xmlns:p14="http://schemas.microsoft.com/office/powerpoint/2010/main" val="16350534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sse">
  <a:themeElements>
    <a:clrScheme name="Parallasse">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ss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ss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TM03457496[[fn=Parallasse]]</Template>
  <TotalTime>2199</TotalTime>
  <Words>2759</Words>
  <Application>Microsoft Office PowerPoint</Application>
  <PresentationFormat>Widescreen</PresentationFormat>
  <Paragraphs>402</Paragraphs>
  <Slides>73</Slides>
  <Notes>26</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73</vt:i4>
      </vt:variant>
    </vt:vector>
  </HeadingPairs>
  <TitlesOfParts>
    <vt:vector size="85" baseType="lpstr">
      <vt:lpstr>Arial</vt:lpstr>
      <vt:lpstr>Arial Black</vt:lpstr>
      <vt:lpstr>Calibri</vt:lpstr>
      <vt:lpstr>Comic Sans MS</vt:lpstr>
      <vt:lpstr>Corbel</vt:lpstr>
      <vt:lpstr>Monotype Sorts</vt:lpstr>
      <vt:lpstr>Symbol</vt:lpstr>
      <vt:lpstr>Times New Roman</vt:lpstr>
      <vt:lpstr>Verdana</vt:lpstr>
      <vt:lpstr>Wingdings</vt:lpstr>
      <vt:lpstr>Parallasse</vt:lpstr>
      <vt:lpstr>Documento</vt:lpstr>
      <vt:lpstr>La gestione del paziente con Trauma Maggiore:  il Trauma Team dell’Azienda Ospedaliera di Perugia</vt:lpstr>
      <vt:lpstr>Il Trauma è la terza causa di morte nei paesi occidentali, dopo le patologie cardiovascolari e i tumori, e la prima causa di morte sotto i 45 anni</vt:lpstr>
      <vt:lpstr>Presentazione standard di PowerPoint</vt:lpstr>
      <vt:lpstr>Presentazione standard di PowerPoint</vt:lpstr>
      <vt:lpstr>Decreto Ministeriale 2 aprile 2015 n. 70 Regolamento recante definizione degli standard qualitativi, strutturali, tecnologici e quantitativi relativi all'assistenza ospedaliera. (G.U. 4 giugno 2015, n. 127) IL MINISTRO DELLA SALUTE DI CONCERTO CON IL MINISTRO DELL'ECONOMIA E DELLE FINANZE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PAZIENTE STABILE              PAZIENTE INSTABILE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toracotomia d’emergenza Emergency Department Thoracotomy (EDT)</vt:lpstr>
      <vt:lpstr>La toracotomia d’emergenza</vt:lpstr>
      <vt:lpstr>Presentazione standard di PowerPoint</vt:lpstr>
      <vt:lpstr>Presentazione standard di PowerPoint</vt:lpstr>
      <vt:lpstr>L’emorragia è la principale causa di decesso nei pazienti traumatici</vt:lpstr>
      <vt:lpstr>Presentazione standard di PowerPoint</vt:lpstr>
      <vt:lpstr>Presentazione standard di PowerPoint</vt:lpstr>
      <vt:lpstr>DAMAGE CONTROL RESUSCITATION NELL’EMORRAGIA CRITICA </vt:lpstr>
      <vt:lpstr>Presentazione standard di PowerPoint</vt:lpstr>
      <vt:lpstr>Presentazione standard di PowerPoint</vt:lpstr>
      <vt:lpstr>Presentazione standard di PowerPoint</vt:lpstr>
      <vt:lpstr>DISABILITY  valutazione dello stato neurologico</vt:lpstr>
      <vt:lpstr>Presentazione standard di PowerPoint</vt:lpstr>
      <vt:lpstr>Presentazione standard di PowerPoint</vt:lpstr>
      <vt:lpstr>VALUTAZIONE TESTA-PIEDI</vt:lpstr>
      <vt:lpstr>Presentazione standard di PowerPoint</vt:lpstr>
      <vt:lpstr>ACCOGLIENZA INTRAOSPEDALIERA</vt:lpstr>
      <vt:lpstr>Presentazione standard di PowerPoint</vt:lpstr>
      <vt:lpstr>CRITERI PER L’ATTIVAZIONE DEL TRAUMA TEAM</vt:lpstr>
      <vt:lpstr>Presentazione standard di PowerPoint</vt:lpstr>
      <vt:lpstr>Presentazione standard di PowerPoint</vt:lpstr>
      <vt:lpstr>IL NOSTRO TRAUMA TEAM</vt:lpstr>
      <vt:lpstr>Presentazione standard di PowerPoint</vt:lpstr>
      <vt:lpstr>Presentazione standard di PowerPoint</vt:lpstr>
      <vt:lpstr>Presentazione standard di PowerPoint</vt:lpstr>
      <vt:lpstr>I Comandamenti del personale dedicato all’Emergenza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Revised Trauma Score (Con un punteggio  4 attivare il Trauma Team)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User</cp:lastModifiedBy>
  <cp:revision>190</cp:revision>
  <cp:lastPrinted>2016-04-09T22:36:40Z</cp:lastPrinted>
  <dcterms:created xsi:type="dcterms:W3CDTF">2016-03-21T08:33:51Z</dcterms:created>
  <dcterms:modified xsi:type="dcterms:W3CDTF">2016-04-11T09:52:46Z</dcterms:modified>
</cp:coreProperties>
</file>